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93" r:id="rId2"/>
    <p:sldId id="342" r:id="rId3"/>
    <p:sldId id="343" r:id="rId4"/>
    <p:sldId id="687" r:id="rId5"/>
    <p:sldId id="256" r:id="rId6"/>
    <p:sldId id="275" r:id="rId7"/>
    <p:sldId id="697" r:id="rId8"/>
    <p:sldId id="698" r:id="rId9"/>
    <p:sldId id="699" r:id="rId10"/>
    <p:sldId id="701" r:id="rId11"/>
    <p:sldId id="700" r:id="rId12"/>
    <p:sldId id="702" r:id="rId13"/>
    <p:sldId id="703" r:id="rId14"/>
    <p:sldId id="276" r:id="rId15"/>
    <p:sldId id="704" r:id="rId16"/>
    <p:sldId id="282" r:id="rId17"/>
    <p:sldId id="705" r:id="rId18"/>
    <p:sldId id="283" r:id="rId19"/>
    <p:sldId id="693" r:id="rId20"/>
    <p:sldId id="295" r:id="rId21"/>
    <p:sldId id="691" r:id="rId22"/>
    <p:sldId id="308" r:id="rId23"/>
    <p:sldId id="707" r:id="rId24"/>
    <p:sldId id="706" r:id="rId25"/>
    <p:sldId id="708" r:id="rId26"/>
    <p:sldId id="709" r:id="rId27"/>
    <p:sldId id="694" r:id="rId28"/>
    <p:sldId id="710" r:id="rId29"/>
    <p:sldId id="711" r:id="rId30"/>
    <p:sldId id="348" r:id="rId31"/>
    <p:sldId id="712" r:id="rId32"/>
    <p:sldId id="713" r:id="rId33"/>
    <p:sldId id="714" r:id="rId34"/>
    <p:sldId id="715" r:id="rId35"/>
    <p:sldId id="716" r:id="rId36"/>
    <p:sldId id="341" r:id="rId3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B28B"/>
    <a:srgbClr val="343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80"/>
    <p:restoredTop sz="94687"/>
  </p:normalViewPr>
  <p:slideViewPr>
    <p:cSldViewPr>
      <p:cViewPr varScale="1">
        <p:scale>
          <a:sx n="73" d="100"/>
          <a:sy n="73" d="100"/>
        </p:scale>
        <p:origin x="684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88BE2-5D5E-274A-A118-4089C0304B7A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B905E-A6A4-944D-9883-90AF6BE693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05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B905E-A6A4-944D-9883-90AF6BE6937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87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B905E-A6A4-944D-9883-90AF6BE6937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985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B905E-A6A4-944D-9883-90AF6BE6937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768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E80DE-385C-481F-A728-FE1A3593E954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892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E80DE-385C-481F-A728-FE1A3593E954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56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F1094-727C-3C41-87D3-749261C3FB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4200" y="152400"/>
            <a:ext cx="1169554" cy="601485"/>
          </a:xfrm>
          <a:prstGeom prst="rect">
            <a:avLst/>
          </a:prstGeom>
        </p:spPr>
      </p:pic>
      <p:sp>
        <p:nvSpPr>
          <p:cNvPr id="3" name="Holder 2">
            <a:extLst>
              <a:ext uri="{FF2B5EF4-FFF2-40B4-BE49-F238E27FC236}">
                <a16:creationId xmlns:a16="http://schemas.microsoft.com/office/drawing/2014/main" id="{AD32AD94-F5FF-4648-A302-33701C236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CB28B"/>
                </a:solidFill>
                <a:latin typeface="Exo 2" pitchFamily="2" charset="0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948947"/>
          </a:xfrm>
        </p:spPr>
        <p:txBody>
          <a:bodyPr/>
          <a:lstStyle>
            <a:lvl1pPr>
              <a:defRPr>
                <a:latin typeface="Exo 2" panose="00000500000000000000" pitchFamily="2" charset="-52"/>
              </a:defRPr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4" hasCustomPrompt="1"/>
          </p:nvPr>
        </p:nvSpPr>
        <p:spPr>
          <a:xfrm>
            <a:off x="1295400" y="3429001"/>
            <a:ext cx="4800600" cy="1066959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3467">
                <a:solidFill>
                  <a:schemeClr val="bg2"/>
                </a:solidFill>
                <a:latin typeface="Exo 2" panose="00000500000000000000" pitchFamily="2" charset="-52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  <a:p>
            <a:pPr lvl="0"/>
            <a:r>
              <a:rPr lang="ru-RU" dirty="0"/>
              <a:t>раздела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/>
          </p:nvPr>
        </p:nvSpPr>
        <p:spPr>
          <a:xfrm>
            <a:off x="1295400" y="4821768"/>
            <a:ext cx="4800600" cy="1488017"/>
          </a:xfrm>
        </p:spPr>
        <p:txBody>
          <a:bodyPr/>
          <a:lstStyle>
            <a:lvl1pPr>
              <a:defRPr>
                <a:latin typeface="Exo 2" panose="00000500000000000000" pitchFamily="2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Рисунок 18"/>
          <p:cNvSpPr>
            <a:spLocks noGrp="1"/>
          </p:cNvSpPr>
          <p:nvPr>
            <p:ph type="pic" sz="quarter" idx="11"/>
          </p:nvPr>
        </p:nvSpPr>
        <p:spPr>
          <a:xfrm>
            <a:off x="9751484" y="548217"/>
            <a:ext cx="1625600" cy="853016"/>
          </a:xfrm>
        </p:spPr>
        <p:txBody>
          <a:bodyPr/>
          <a:lstStyle>
            <a:lvl1pPr>
              <a:defRPr>
                <a:latin typeface="Exo 2" panose="00000500000000000000" pitchFamily="2" charset="-52"/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6" hasCustomPrompt="1"/>
          </p:nvPr>
        </p:nvSpPr>
        <p:spPr>
          <a:xfrm>
            <a:off x="1295401" y="548218"/>
            <a:ext cx="1919817" cy="960967"/>
          </a:xfrm>
        </p:spPr>
        <p:txBody>
          <a:bodyPr>
            <a:noAutofit/>
          </a:bodyPr>
          <a:lstStyle>
            <a:lvl1pPr>
              <a:defRPr sz="6400" b="0">
                <a:solidFill>
                  <a:schemeClr val="tx2"/>
                </a:solidFill>
                <a:latin typeface="Exo 2" panose="00000500000000000000" pitchFamily="2" charset="-52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</p:spTree>
    <p:extLst>
      <p:ext uri="{BB962C8B-B14F-4D97-AF65-F5344CB8AC3E}">
        <p14:creationId xmlns:p14="http://schemas.microsoft.com/office/powerpoint/2010/main" val="135939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Марки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o 2" panose="00000500000000000000" pitchFamily="2" charset="-52"/>
              </a:defRPr>
            </a:lvl1pPr>
          </a:lstStyle>
          <a:p>
            <a:fld id="{38C05AED-DBEF-4CF2-935F-E4062A9D8758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o 2" panose="00000500000000000000" pitchFamily="2" charset="-52"/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o 2" panose="00000500000000000000" pitchFamily="2" charset="-52"/>
              </a:defRPr>
            </a:lvl1pPr>
          </a:lstStyle>
          <a:p>
            <a:fld id="{00A8A786-7FF3-4985-9E80-1E1D8324A8F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815414" y="547094"/>
            <a:ext cx="480053" cy="41195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0" baseline="0">
                <a:solidFill>
                  <a:schemeClr val="bg2"/>
                </a:solidFill>
                <a:latin typeface="Exo 2" panose="00000500000000000000" pitchFamily="2" charset="-52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295467" y="1451491"/>
            <a:ext cx="4800533" cy="32829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spcBef>
                <a:spcPts val="0"/>
              </a:spcBef>
              <a:buNone/>
              <a:defRPr sz="2133" b="0" baseline="0">
                <a:solidFill>
                  <a:schemeClr val="tx2"/>
                </a:solidFill>
                <a:latin typeface="Exo 2" panose="00000500000000000000" pitchFamily="2" charset="-52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4" hasCustomPrompt="1"/>
          </p:nvPr>
        </p:nvSpPr>
        <p:spPr>
          <a:xfrm>
            <a:off x="1295467" y="548680"/>
            <a:ext cx="4800533" cy="9028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667" baseline="0">
                <a:solidFill>
                  <a:schemeClr val="bg2"/>
                </a:solidFill>
                <a:latin typeface="Exo 2" panose="00000500000000000000" pitchFamily="2" charset="-52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Заголовок слайда</a:t>
            </a:r>
          </a:p>
          <a:p>
            <a:r>
              <a:rPr lang="ru-RU" dirty="0"/>
              <a:t>на две строчки</a:t>
            </a:r>
          </a:p>
        </p:txBody>
      </p:sp>
      <p:sp>
        <p:nvSpPr>
          <p:cNvPr id="12" name="Текст 14"/>
          <p:cNvSpPr>
            <a:spLocks noGrp="1"/>
          </p:cNvSpPr>
          <p:nvPr>
            <p:ph type="body" sz="quarter" idx="16"/>
          </p:nvPr>
        </p:nvSpPr>
        <p:spPr>
          <a:xfrm>
            <a:off x="1295400" y="2420888"/>
            <a:ext cx="5280653" cy="3359976"/>
          </a:xfrm>
        </p:spPr>
        <p:txBody>
          <a:bodyPr/>
          <a:lstStyle>
            <a:lvl1pPr>
              <a:defRPr>
                <a:latin typeface="Exo 2" panose="00000500000000000000" pitchFamily="2" charset="-52"/>
              </a:defRPr>
            </a:lvl1pPr>
            <a:lvl2pPr>
              <a:defRPr>
                <a:latin typeface="Exo 2" panose="00000500000000000000" pitchFamily="2" charset="-52"/>
              </a:defRPr>
            </a:lvl2pPr>
            <a:lvl3pPr>
              <a:defRPr>
                <a:latin typeface="Exo 2" panose="00000500000000000000" pitchFamily="2" charset="-52"/>
              </a:defRPr>
            </a:lvl3pPr>
            <a:lvl4pPr>
              <a:defRPr>
                <a:latin typeface="Exo 2" panose="00000500000000000000" pitchFamily="2" charset="-52"/>
              </a:defRPr>
            </a:lvl4pPr>
            <a:lvl5pPr>
              <a:defRPr>
                <a:latin typeface="Exo 2" panose="00000500000000000000" pitchFamily="2" charset="-5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84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9633D3-7950-964A-A358-C33792466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4200" y="175482"/>
            <a:ext cx="1140451" cy="586518"/>
          </a:xfrm>
          <a:prstGeom prst="rect">
            <a:avLst/>
          </a:prstGeom>
        </p:spPr>
      </p:pic>
      <p:sp>
        <p:nvSpPr>
          <p:cNvPr id="3" name="Holder 2">
            <a:extLst>
              <a:ext uri="{FF2B5EF4-FFF2-40B4-BE49-F238E27FC236}">
                <a16:creationId xmlns:a16="http://schemas.microsoft.com/office/drawing/2014/main" id="{98A39CBE-46BF-6347-8157-DEE440D24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CB28B"/>
                </a:solidFill>
                <a:latin typeface="Exo 2" pitchFamily="2" charset="0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385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4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CB28B"/>
                </a:solidFill>
                <a:latin typeface="Exo 2" pitchFamily="2" charset="0"/>
              </a:defRPr>
            </a:lvl1pPr>
          </a:lstStyle>
          <a:p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1473EF-F455-744F-B9D2-6871D25FF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4200" y="175482"/>
            <a:ext cx="1140451" cy="5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6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Exo 2" pitchFamily="2" charset="0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7" name="Holder 2">
            <a:extLst>
              <a:ext uri="{FF2B5EF4-FFF2-40B4-BE49-F238E27FC236}">
                <a16:creationId xmlns:a16="http://schemas.microsoft.com/office/drawing/2014/main" id="{29A6E9B3-CFA8-864C-995E-1C05C0D8D6D6}"/>
              </a:ext>
            </a:extLst>
          </p:cNvPr>
          <p:cNvSpPr txBox="1">
            <a:spLocks/>
          </p:cNvSpPr>
          <p:nvPr userDrawn="1"/>
        </p:nvSpPr>
        <p:spPr>
          <a:xfrm>
            <a:off x="457200" y="250233"/>
            <a:ext cx="10058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CB28B"/>
                </a:solidFill>
                <a:latin typeface="Exo 2" pitchFamily="2" charset="0"/>
                <a:ea typeface="+mj-ea"/>
                <a:cs typeface="Arial"/>
              </a:defRPr>
            </a:lvl1pPr>
          </a:lstStyle>
          <a:p>
            <a:endParaRPr lang="ru-RU" b="0" i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Exo 2" pitchFamily="2" charset="0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890422" y="6645461"/>
            <a:ext cx="2506979" cy="19621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ru-RU" dirty="0">
                <a:latin typeface="Exo 2" pitchFamily="2" charset="0"/>
              </a:rPr>
              <a:t>19</a:t>
            </a:r>
            <a:r>
              <a:rPr lang="ru-RU" spc="-25" dirty="0">
                <a:latin typeface="Exo 2" pitchFamily="2" charset="0"/>
              </a:rPr>
              <a:t> </a:t>
            </a:r>
            <a:r>
              <a:rPr lang="ru-RU" dirty="0">
                <a:latin typeface="Exo 2" pitchFamily="2" charset="0"/>
              </a:rPr>
              <a:t>ЛЕТ</a:t>
            </a:r>
            <a:r>
              <a:rPr lang="ru-RU" spc="-30" dirty="0">
                <a:latin typeface="Exo 2" pitchFamily="2" charset="0"/>
              </a:rPr>
              <a:t> </a:t>
            </a:r>
            <a:r>
              <a:rPr lang="ru-RU" dirty="0">
                <a:latin typeface="Exo 2" pitchFamily="2" charset="0"/>
              </a:rPr>
              <a:t>НА</a:t>
            </a:r>
            <a:r>
              <a:rPr lang="ru-RU" spc="-15" dirty="0">
                <a:latin typeface="Exo 2" pitchFamily="2" charset="0"/>
              </a:rPr>
              <a:t> </a:t>
            </a:r>
            <a:r>
              <a:rPr lang="ru-RU" dirty="0">
                <a:latin typeface="Exo 2" pitchFamily="2" charset="0"/>
              </a:rPr>
              <a:t>РОССИЙСКОМ</a:t>
            </a:r>
            <a:r>
              <a:rPr lang="ru-RU" spc="-15" dirty="0">
                <a:latin typeface="Exo 2" pitchFamily="2" charset="0"/>
              </a:rPr>
              <a:t> </a:t>
            </a:r>
            <a:r>
              <a:rPr lang="ru-RU" spc="-20" dirty="0">
                <a:latin typeface="Exo 2" pitchFamily="2" charset="0"/>
              </a:rPr>
              <a:t>РЫНКЕ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0731118" y="6622906"/>
            <a:ext cx="259715" cy="19621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Exo 2" pitchFamily="2" charset="0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lang="ru-RU" spc="-25" smtClean="0"/>
              <a:pPr marL="38100">
                <a:lnSpc>
                  <a:spcPts val="1425"/>
                </a:lnSpc>
              </a:pPr>
              <a:t>‹#›</a:t>
            </a:fld>
            <a:endParaRPr lang="ru-RU" spc="-25" dirty="0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1166897E-5A8E-9D48-A4EE-0EC84A389BE4}"/>
              </a:ext>
            </a:extLst>
          </p:cNvPr>
          <p:cNvSpPr txBox="1">
            <a:spLocks/>
          </p:cNvSpPr>
          <p:nvPr userDrawn="1"/>
        </p:nvSpPr>
        <p:spPr>
          <a:xfrm>
            <a:off x="457200" y="250233"/>
            <a:ext cx="10058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CB28B"/>
                </a:solidFill>
                <a:latin typeface="Exo 2" pitchFamily="2" charset="0"/>
                <a:ea typeface="+mj-ea"/>
                <a:cs typeface="Arial"/>
              </a:defRPr>
            </a:lvl1pPr>
          </a:lstStyle>
          <a:p>
            <a:endParaRPr lang="ru-RU" b="0" i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Exo 2" pitchFamily="2" charset="0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890422" y="6645461"/>
            <a:ext cx="2506979" cy="19621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ru-RU" dirty="0">
                <a:latin typeface="Exo 2" pitchFamily="2" charset="0"/>
              </a:rPr>
              <a:t>19</a:t>
            </a:r>
            <a:r>
              <a:rPr lang="ru-RU" spc="-25" dirty="0">
                <a:latin typeface="Exo 2" pitchFamily="2" charset="0"/>
              </a:rPr>
              <a:t> </a:t>
            </a:r>
            <a:r>
              <a:rPr lang="ru-RU" dirty="0">
                <a:latin typeface="Exo 2" pitchFamily="2" charset="0"/>
              </a:rPr>
              <a:t>ЛЕТ</a:t>
            </a:r>
            <a:r>
              <a:rPr lang="ru-RU" spc="-30" dirty="0">
                <a:latin typeface="Exo 2" pitchFamily="2" charset="0"/>
              </a:rPr>
              <a:t> </a:t>
            </a:r>
            <a:r>
              <a:rPr lang="ru-RU" dirty="0">
                <a:latin typeface="Exo 2" pitchFamily="2" charset="0"/>
              </a:rPr>
              <a:t>НА</a:t>
            </a:r>
            <a:r>
              <a:rPr lang="ru-RU" spc="-15" dirty="0">
                <a:latin typeface="Exo 2" pitchFamily="2" charset="0"/>
              </a:rPr>
              <a:t> </a:t>
            </a:r>
            <a:r>
              <a:rPr lang="ru-RU" dirty="0">
                <a:latin typeface="Exo 2" pitchFamily="2" charset="0"/>
              </a:rPr>
              <a:t>РОССИЙСКОМ</a:t>
            </a:r>
            <a:r>
              <a:rPr lang="ru-RU" spc="-15" dirty="0">
                <a:latin typeface="Exo 2" pitchFamily="2" charset="0"/>
              </a:rPr>
              <a:t> </a:t>
            </a:r>
            <a:r>
              <a:rPr lang="ru-RU" spc="-20" dirty="0">
                <a:latin typeface="Exo 2" pitchFamily="2" charset="0"/>
              </a:rPr>
              <a:t>РЫНКЕ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0731118" y="6622906"/>
            <a:ext cx="259715" cy="19621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Exo 2" pitchFamily="2" charset="0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lang="ru-RU" spc="-25" smtClean="0"/>
              <a:pPr marL="38100">
                <a:lnSpc>
                  <a:spcPts val="1425"/>
                </a:lnSpc>
              </a:pPr>
              <a:t>‹#›</a:t>
            </a:fld>
            <a:endParaRPr lang="ru-RU" spc="-25"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20126410-567D-8544-955B-13E08B95FBF3}"/>
              </a:ext>
            </a:extLst>
          </p:cNvPr>
          <p:cNvSpPr txBox="1">
            <a:spLocks/>
          </p:cNvSpPr>
          <p:nvPr userDrawn="1"/>
        </p:nvSpPr>
        <p:spPr>
          <a:xfrm>
            <a:off x="457200" y="250233"/>
            <a:ext cx="10058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CB28B"/>
                </a:solidFill>
                <a:latin typeface="Exo 2" pitchFamily="2" charset="0"/>
                <a:ea typeface="+mj-ea"/>
                <a:cs typeface="Arial"/>
              </a:defRPr>
            </a:lvl1pPr>
          </a:lstStyle>
          <a:p>
            <a:endParaRPr lang="ru-RU" b="0" i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890422" y="6645461"/>
            <a:ext cx="2506979" cy="19621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25"/>
              </a:lnSpc>
            </a:pPr>
            <a:r>
              <a:rPr lang="ru-RU" dirty="0">
                <a:latin typeface="Exo 2" pitchFamily="2" charset="0"/>
              </a:rPr>
              <a:t>19</a:t>
            </a:r>
            <a:r>
              <a:rPr lang="ru-RU" spc="-25" dirty="0">
                <a:latin typeface="Exo 2" pitchFamily="2" charset="0"/>
              </a:rPr>
              <a:t> </a:t>
            </a:r>
            <a:r>
              <a:rPr lang="ru-RU" dirty="0">
                <a:latin typeface="Exo 2" pitchFamily="2" charset="0"/>
              </a:rPr>
              <a:t>ЛЕТ</a:t>
            </a:r>
            <a:r>
              <a:rPr lang="ru-RU" spc="-30" dirty="0">
                <a:latin typeface="Exo 2" pitchFamily="2" charset="0"/>
              </a:rPr>
              <a:t> </a:t>
            </a:r>
            <a:r>
              <a:rPr lang="ru-RU" dirty="0">
                <a:latin typeface="Exo 2" pitchFamily="2" charset="0"/>
              </a:rPr>
              <a:t>НА</a:t>
            </a:r>
            <a:r>
              <a:rPr lang="ru-RU" spc="-15" dirty="0">
                <a:latin typeface="Exo 2" pitchFamily="2" charset="0"/>
              </a:rPr>
              <a:t> </a:t>
            </a:r>
            <a:r>
              <a:rPr lang="ru-RU" dirty="0">
                <a:latin typeface="Exo 2" pitchFamily="2" charset="0"/>
              </a:rPr>
              <a:t>РОССИЙСКОМ</a:t>
            </a:r>
            <a:r>
              <a:rPr lang="ru-RU" spc="-15" dirty="0">
                <a:latin typeface="Exo 2" pitchFamily="2" charset="0"/>
              </a:rPr>
              <a:t> </a:t>
            </a:r>
            <a:r>
              <a:rPr lang="ru-RU" spc="-20" dirty="0">
                <a:latin typeface="Exo 2" pitchFamily="2" charset="0"/>
              </a:rPr>
              <a:t>РЫНКЕ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0731118" y="6622906"/>
            <a:ext cx="259715" cy="196215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Exo 2" pitchFamily="2" charset="0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lang="ru-RU" spc="-25" smtClean="0"/>
              <a:pPr marL="38100">
                <a:lnSpc>
                  <a:spcPts val="1425"/>
                </a:lnSpc>
              </a:pPr>
              <a:t>‹#›</a:t>
            </a:fld>
            <a:endParaRPr lang="ru-RU" spc="-25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2">
            <a:extLst>
              <a:ext uri="{FF2B5EF4-FFF2-40B4-BE49-F238E27FC236}">
                <a16:creationId xmlns:a16="http://schemas.microsoft.com/office/drawing/2014/main" id="{752A65E4-ACA9-F045-9040-05FC4BB33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35" y="381000"/>
            <a:ext cx="9334467" cy="492443"/>
          </a:xfrm>
        </p:spPr>
        <p:txBody>
          <a:bodyPr lIns="0" tIns="0" rIns="0" bIns="0"/>
          <a:lstStyle>
            <a:lvl1pPr>
              <a:defRPr sz="3200" b="0" i="0">
                <a:solidFill>
                  <a:srgbClr val="EC1162"/>
                </a:solidFill>
                <a:latin typeface="Exo 2" pitchFamily="2" charset="0"/>
                <a:cs typeface="Verdan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668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88176-C3EF-4C83-9340-8CDB4E716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6633"/>
            <a:ext cx="9144000" cy="923330"/>
          </a:xfrm>
        </p:spPr>
        <p:txBody>
          <a:bodyPr anchor="b"/>
          <a:lstStyle>
            <a:lvl1pPr algn="ctr">
              <a:defRPr sz="6000" b="0" i="0">
                <a:latin typeface="Exo 2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321921-C5CD-41A3-92E1-86886B714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CF8026-9413-4F73-863A-675589C6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05AED-DBEF-4CF2-935F-E4062A9D8758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FF3509-042F-473B-BC78-7ABFEF88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925F40-EB2E-402D-9545-B5219C45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A786-7FF3-4985-9E80-1E1D8324A8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777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8186" y="2395220"/>
            <a:ext cx="1021562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6983" y="1860423"/>
            <a:ext cx="6060440" cy="42710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2" r:id="rId4"/>
    <p:sldLayoutId id="2147483663" r:id="rId5"/>
    <p:sldLayoutId id="2147483664" r:id="rId6"/>
    <p:sldLayoutId id="2147483665" r:id="rId7"/>
    <p:sldLayoutId id="2147483668" r:id="rId8"/>
    <p:sldLayoutId id="2147483670" r:id="rId9"/>
    <p:sldLayoutId id="2147483671" r:id="rId10"/>
    <p:sldLayoutId id="2147483672" r:id="rId11"/>
  </p:sldLayoutIdLst>
  <p:txStyles>
    <p:titleStyle>
      <a:lvl1pPr>
        <a:defRPr b="0" i="0">
          <a:latin typeface="Exo 2" pitchFamily="2" charset="0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Relationship Id="rId9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6.png"/><Relationship Id="rId3" Type="http://schemas.openxmlformats.org/officeDocument/2006/relationships/image" Target="../media/image87.png"/><Relationship Id="rId7" Type="http://schemas.openxmlformats.org/officeDocument/2006/relationships/image" Target="../media/image91.jpg"/><Relationship Id="rId12" Type="http://schemas.openxmlformats.org/officeDocument/2006/relationships/image" Target="../media/image9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11" Type="http://schemas.openxmlformats.org/officeDocument/2006/relationships/image" Target="../media/image41.sv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sp.gov.ru/goods/#/product/2286106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hyperlink" Target="https://reestr.digital.gov.ru/reestr/501156/" TargetMode="External"/><Relationship Id="rId7" Type="http://schemas.openxmlformats.org/officeDocument/2006/relationships/image" Target="../media/image101.png"/><Relationship Id="rId2" Type="http://schemas.openxmlformats.org/officeDocument/2006/relationships/hyperlink" Target="https://reestr.digital.gov.ru/reestr/501160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11" Type="http://schemas.openxmlformats.org/officeDocument/2006/relationships/image" Target="../media/image105.svg"/><Relationship Id="rId5" Type="http://schemas.openxmlformats.org/officeDocument/2006/relationships/hyperlink" Target="https://reestr.digital.gov.ru/reestr/339424/" TargetMode="External"/><Relationship Id="rId10" Type="http://schemas.openxmlformats.org/officeDocument/2006/relationships/image" Target="../media/image104.png"/><Relationship Id="rId4" Type="http://schemas.openxmlformats.org/officeDocument/2006/relationships/hyperlink" Target="https://reestr.digital.gov.ru/reestr/339441/" TargetMode="External"/><Relationship Id="rId9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aerodisk.ru/products/aerodisk-engine/" TargetMode="External"/><Relationship Id="rId3" Type="http://schemas.openxmlformats.org/officeDocument/2006/relationships/hyperlink" Target="https://aerodisk.ru/products/aerodisk-vostok/" TargetMode="External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erodisk.ru/products/aerodisk-vair/" TargetMode="Externa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3" Type="http://schemas.openxmlformats.org/officeDocument/2006/relationships/image" Target="../media/image84.png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svg"/><Relationship Id="rId4" Type="http://schemas.openxmlformats.org/officeDocument/2006/relationships/image" Target="../media/image85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8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sv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svg"/><Relationship Id="rId4" Type="http://schemas.openxmlformats.org/officeDocument/2006/relationships/image" Target="../media/image129.svg"/><Relationship Id="rId9" Type="http://schemas.openxmlformats.org/officeDocument/2006/relationships/image" Target="../media/image134.png"/><Relationship Id="rId14" Type="http://schemas.openxmlformats.org/officeDocument/2006/relationships/image" Target="../media/image13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4.png"/><Relationship Id="rId3" Type="http://schemas.openxmlformats.org/officeDocument/2006/relationships/image" Target="../media/image140.png"/><Relationship Id="rId7" Type="http://schemas.openxmlformats.org/officeDocument/2006/relationships/image" Target="../media/image132.png"/><Relationship Id="rId12" Type="http://schemas.openxmlformats.org/officeDocument/2006/relationships/image" Target="../media/image137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svg"/><Relationship Id="rId11" Type="http://schemas.openxmlformats.org/officeDocument/2006/relationships/image" Target="../media/image136.png"/><Relationship Id="rId5" Type="http://schemas.openxmlformats.org/officeDocument/2006/relationships/image" Target="../media/image128.png"/><Relationship Id="rId10" Type="http://schemas.openxmlformats.org/officeDocument/2006/relationships/image" Target="../media/image143.svg"/><Relationship Id="rId4" Type="http://schemas.openxmlformats.org/officeDocument/2006/relationships/image" Target="../media/image141.png"/><Relationship Id="rId9" Type="http://schemas.openxmlformats.org/officeDocument/2006/relationships/image" Target="../media/image130.png"/><Relationship Id="rId14" Type="http://schemas.openxmlformats.org/officeDocument/2006/relationships/image" Target="../media/image135.sv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13" Type="http://schemas.openxmlformats.org/officeDocument/2006/relationships/image" Target="../media/image156.png"/><Relationship Id="rId18" Type="http://schemas.microsoft.com/office/2007/relationships/hdphoto" Target="../media/hdphoto6.wdp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5.svg"/><Relationship Id="rId17" Type="http://schemas.openxmlformats.org/officeDocument/2006/relationships/image" Target="../media/image160.png"/><Relationship Id="rId2" Type="http://schemas.openxmlformats.org/officeDocument/2006/relationships/image" Target="../media/image30.png"/><Relationship Id="rId16" Type="http://schemas.openxmlformats.org/officeDocument/2006/relationships/image" Target="../media/image159.png"/><Relationship Id="rId20" Type="http://schemas.openxmlformats.org/officeDocument/2006/relationships/image" Target="../media/image162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9.sv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10" Type="http://schemas.openxmlformats.org/officeDocument/2006/relationships/image" Target="../media/image153.svg"/><Relationship Id="rId19" Type="http://schemas.openxmlformats.org/officeDocument/2006/relationships/image" Target="../media/image161.png"/><Relationship Id="rId4" Type="http://schemas.openxmlformats.org/officeDocument/2006/relationships/image" Target="../media/image147.svg"/><Relationship Id="rId9" Type="http://schemas.openxmlformats.org/officeDocument/2006/relationships/image" Target="../media/image152.png"/><Relationship Id="rId14" Type="http://schemas.openxmlformats.org/officeDocument/2006/relationships/image" Target="../media/image157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26" Type="http://schemas.openxmlformats.org/officeDocument/2006/relationships/image" Target="../media/image33.png"/><Relationship Id="rId39" Type="http://schemas.openxmlformats.org/officeDocument/2006/relationships/image" Target="../media/image46.svg"/><Relationship Id="rId21" Type="http://schemas.openxmlformats.org/officeDocument/2006/relationships/image" Target="../media/image28.png"/><Relationship Id="rId34" Type="http://schemas.openxmlformats.org/officeDocument/2006/relationships/image" Target="../media/image41.svg"/><Relationship Id="rId42" Type="http://schemas.openxmlformats.org/officeDocument/2006/relationships/image" Target="../media/image49.png"/><Relationship Id="rId47" Type="http://schemas.openxmlformats.org/officeDocument/2006/relationships/image" Target="../media/image54.png"/><Relationship Id="rId50" Type="http://schemas.openxmlformats.org/officeDocument/2006/relationships/image" Target="../media/image57.svg"/><Relationship Id="rId7" Type="http://schemas.openxmlformats.org/officeDocument/2006/relationships/image" Target="../media/image14.svg"/><Relationship Id="rId2" Type="http://schemas.openxmlformats.org/officeDocument/2006/relationships/image" Target="../media/image4.emf"/><Relationship Id="rId16" Type="http://schemas.openxmlformats.org/officeDocument/2006/relationships/image" Target="../media/image23.svg"/><Relationship Id="rId29" Type="http://schemas.openxmlformats.org/officeDocument/2006/relationships/image" Target="../media/image36.sv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svg"/><Relationship Id="rId40" Type="http://schemas.openxmlformats.org/officeDocument/2006/relationships/image" Target="../media/image47.png"/><Relationship Id="rId45" Type="http://schemas.openxmlformats.org/officeDocument/2006/relationships/image" Target="../media/image52.svg"/><Relationship Id="rId53" Type="http://schemas.openxmlformats.org/officeDocument/2006/relationships/image" Target="../media/image60.png"/><Relationship Id="rId5" Type="http://schemas.openxmlformats.org/officeDocument/2006/relationships/image" Target="../media/image12.svg"/><Relationship Id="rId10" Type="http://schemas.openxmlformats.org/officeDocument/2006/relationships/image" Target="../media/image17.svg"/><Relationship Id="rId19" Type="http://schemas.openxmlformats.org/officeDocument/2006/relationships/image" Target="../media/image26.png"/><Relationship Id="rId31" Type="http://schemas.openxmlformats.org/officeDocument/2006/relationships/image" Target="../media/image38.svg"/><Relationship Id="rId44" Type="http://schemas.openxmlformats.org/officeDocument/2006/relationships/image" Target="../media/image51.png"/><Relationship Id="rId52" Type="http://schemas.openxmlformats.org/officeDocument/2006/relationships/image" Target="../media/image59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29.png"/><Relationship Id="rId27" Type="http://schemas.openxmlformats.org/officeDocument/2006/relationships/image" Target="../media/image34.sv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43" Type="http://schemas.openxmlformats.org/officeDocument/2006/relationships/image" Target="../media/image50.svg"/><Relationship Id="rId48" Type="http://schemas.openxmlformats.org/officeDocument/2006/relationships/image" Target="../media/image55.svg"/><Relationship Id="rId8" Type="http://schemas.openxmlformats.org/officeDocument/2006/relationships/image" Target="../media/image15.png"/><Relationship Id="rId51" Type="http://schemas.openxmlformats.org/officeDocument/2006/relationships/image" Target="../media/image58.png"/><Relationship Id="rId3" Type="http://schemas.openxmlformats.org/officeDocument/2006/relationships/image" Target="../media/image10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46" Type="http://schemas.openxmlformats.org/officeDocument/2006/relationships/image" Target="../media/image53.png"/><Relationship Id="rId20" Type="http://schemas.openxmlformats.org/officeDocument/2006/relationships/image" Target="../media/image27.png"/><Relationship Id="rId41" Type="http://schemas.openxmlformats.org/officeDocument/2006/relationships/image" Target="../media/image48.svg"/><Relationship Id="rId54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49" Type="http://schemas.openxmlformats.org/officeDocument/2006/relationships/image" Target="../media/image5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3.pn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7.png"/><Relationship Id="rId5" Type="http://schemas.microsoft.com/office/2007/relationships/hdphoto" Target="../media/hdphoto8.wdp"/><Relationship Id="rId4" Type="http://schemas.openxmlformats.org/officeDocument/2006/relationships/image" Target="../media/image1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77.svg"/><Relationship Id="rId18" Type="http://schemas.openxmlformats.org/officeDocument/2006/relationships/image" Target="../media/image120.png"/><Relationship Id="rId3" Type="http://schemas.openxmlformats.org/officeDocument/2006/relationships/image" Target="../media/image171.svg"/><Relationship Id="rId21" Type="http://schemas.openxmlformats.org/officeDocument/2006/relationships/image" Target="../media/image155.svg"/><Relationship Id="rId7" Type="http://schemas.openxmlformats.org/officeDocument/2006/relationships/image" Target="../media/image151.svg"/><Relationship Id="rId12" Type="http://schemas.openxmlformats.org/officeDocument/2006/relationships/image" Target="../media/image176.png"/><Relationship Id="rId17" Type="http://schemas.openxmlformats.org/officeDocument/2006/relationships/image" Target="../media/image181.svg"/><Relationship Id="rId2" Type="http://schemas.openxmlformats.org/officeDocument/2006/relationships/image" Target="../media/image170.png"/><Relationship Id="rId16" Type="http://schemas.openxmlformats.org/officeDocument/2006/relationships/image" Target="../media/image180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png"/><Relationship Id="rId11" Type="http://schemas.openxmlformats.org/officeDocument/2006/relationships/image" Target="../media/image175.svg"/><Relationship Id="rId5" Type="http://schemas.openxmlformats.org/officeDocument/2006/relationships/image" Target="../media/image173.svg"/><Relationship Id="rId15" Type="http://schemas.openxmlformats.org/officeDocument/2006/relationships/image" Target="../media/image179.svg"/><Relationship Id="rId23" Type="http://schemas.openxmlformats.org/officeDocument/2006/relationships/image" Target="../media/image183.svg"/><Relationship Id="rId10" Type="http://schemas.openxmlformats.org/officeDocument/2006/relationships/image" Target="../media/image174.png"/><Relationship Id="rId19" Type="http://schemas.openxmlformats.org/officeDocument/2006/relationships/image" Target="../media/image121.svg"/><Relationship Id="rId4" Type="http://schemas.openxmlformats.org/officeDocument/2006/relationships/image" Target="../media/image172.png"/><Relationship Id="rId9" Type="http://schemas.openxmlformats.org/officeDocument/2006/relationships/image" Target="../media/image79.svg"/><Relationship Id="rId14" Type="http://schemas.openxmlformats.org/officeDocument/2006/relationships/image" Target="../media/image178.png"/><Relationship Id="rId22" Type="http://schemas.openxmlformats.org/officeDocument/2006/relationships/image" Target="../media/image18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sv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svg"/><Relationship Id="rId12" Type="http://schemas.openxmlformats.org/officeDocument/2006/relationships/image" Target="../media/image73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E1FF88-3D9E-AF55-04C4-4AF8D13BA9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07"/>
          <a:stretch/>
        </p:blipFill>
        <p:spPr>
          <a:xfrm>
            <a:off x="0" y="0"/>
            <a:ext cx="12192000" cy="504703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33400" y="5445341"/>
            <a:ext cx="4524637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3200" dirty="0">
                <a:solidFill>
                  <a:srgbClr val="0CB28B"/>
                </a:solidFill>
                <a:latin typeface="Exo 2" pitchFamily="2" charset="0"/>
              </a:rPr>
              <a:t>Аппаратные решения: </a:t>
            </a:r>
          </a:p>
          <a:p>
            <a:r>
              <a:rPr lang="ru-RU" sz="3200" dirty="0" err="1">
                <a:solidFill>
                  <a:srgbClr val="0CB28B"/>
                </a:solidFill>
                <a:latin typeface="Exo 2" pitchFamily="2" charset="0"/>
              </a:rPr>
              <a:t>импортозамещение</a:t>
            </a:r>
            <a:endParaRPr lang="ru-RU" sz="3200" baseline="30000" dirty="0">
              <a:solidFill>
                <a:srgbClr val="0CB28B"/>
              </a:solidFill>
              <a:latin typeface="Exo 2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DD89056-928E-0349-A5E4-E55B070E73D9}"/>
              </a:ext>
            </a:extLst>
          </p:cNvPr>
          <p:cNvCxnSpPr>
            <a:cxnSpLocks/>
          </p:cNvCxnSpPr>
          <p:nvPr/>
        </p:nvCxnSpPr>
        <p:spPr>
          <a:xfrm>
            <a:off x="0" y="5047042"/>
            <a:ext cx="12192000" cy="0"/>
          </a:xfrm>
          <a:prstGeom prst="line">
            <a:avLst/>
          </a:prstGeom>
          <a:ln w="12700"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825020-9529-9B4C-9A68-51FC2C5D2F77}"/>
              </a:ext>
            </a:extLst>
          </p:cNvPr>
          <p:cNvSpPr/>
          <p:nvPr/>
        </p:nvSpPr>
        <p:spPr>
          <a:xfrm>
            <a:off x="8915400" y="5765942"/>
            <a:ext cx="2895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Exo 2" pitchFamily="2" charset="0"/>
              </a:rPr>
              <a:t>syssoft.ru</a:t>
            </a:r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  <a:p>
            <a:pPr algn="r"/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Департамент аппаратных решений</a:t>
            </a:r>
            <a:endParaRPr lang="ru-RU" sz="1200" dirty="0">
              <a:solidFill>
                <a:schemeClr val="bg1"/>
              </a:solidFill>
              <a:latin typeface="Exo 2" pitchFamily="2" charset="0"/>
              <a:cs typeface="Calibri"/>
            </a:endParaRPr>
          </a:p>
          <a:p>
            <a:pPr algn="r"/>
            <a:r>
              <a:rPr lang="en-US" sz="1200" dirty="0" err="1">
                <a:solidFill>
                  <a:srgbClr val="0CB28B"/>
                </a:solidFill>
                <a:latin typeface="Exo 2" pitchFamily="2" charset="0"/>
                <a:cs typeface="Calibri"/>
              </a:rPr>
              <a:t>gp_dar</a:t>
            </a:r>
            <a:r>
              <a:rPr lang="ru-RU" sz="1200" dirty="0">
                <a:solidFill>
                  <a:srgbClr val="0CB28B"/>
                </a:solidFill>
                <a:latin typeface="Exo 2" pitchFamily="2" charset="0"/>
                <a:cs typeface="Calibri"/>
              </a:rPr>
              <a:t>@</a:t>
            </a:r>
            <a:r>
              <a:rPr lang="ru-RU" sz="1200" dirty="0" err="1">
                <a:solidFill>
                  <a:srgbClr val="0CB28B"/>
                </a:solidFill>
                <a:latin typeface="Exo 2" pitchFamily="2" charset="0"/>
                <a:cs typeface="Calibri"/>
              </a:rPr>
              <a:t>syssoft.ru</a:t>
            </a:r>
            <a:endParaRPr lang="ru-RU" sz="1200" dirty="0">
              <a:solidFill>
                <a:srgbClr val="0CB28B"/>
              </a:solidFill>
              <a:latin typeface="Exo 2" pitchFamily="2" charset="0"/>
              <a:cs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567603-58A3-5543-8B3F-8AD3303B7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820" y="175482"/>
            <a:ext cx="1629832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0C980-0B95-A044-AC58-B62AD63B5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Серверы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51B7AE-5A07-FA43-8B40-97806C5E8B17}"/>
              </a:ext>
            </a:extLst>
          </p:cNvPr>
          <p:cNvSpPr/>
          <p:nvPr/>
        </p:nvSpPr>
        <p:spPr>
          <a:xfrm>
            <a:off x="343761" y="762000"/>
            <a:ext cx="4466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0" i="0" dirty="0">
                <a:solidFill>
                  <a:srgbClr val="0CB28B"/>
                </a:solidFill>
                <a:effectLst/>
                <a:latin typeface="Exo 2" pitchFamily="2" charset="0"/>
              </a:rPr>
              <a:t>Серверы из реестра </a:t>
            </a:r>
            <a:r>
              <a:rPr lang="ru-RU" b="0" i="0" dirty="0" err="1">
                <a:solidFill>
                  <a:srgbClr val="0CB28B"/>
                </a:solidFill>
                <a:effectLst/>
                <a:latin typeface="Exo 2" pitchFamily="2" charset="0"/>
              </a:rPr>
              <a:t>Минпромторга</a:t>
            </a:r>
            <a:r>
              <a:rPr lang="ru-RU" b="0" i="0" dirty="0">
                <a:solidFill>
                  <a:srgbClr val="0CB28B"/>
                </a:solidFill>
                <a:effectLst/>
                <a:latin typeface="Exo 2" pitchFamily="2" charset="0"/>
              </a:rPr>
              <a:t> РФ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AF88BE-4821-C349-B576-5D289A7064A9}"/>
              </a:ext>
            </a:extLst>
          </p:cNvPr>
          <p:cNvSpPr/>
          <p:nvPr/>
        </p:nvSpPr>
        <p:spPr>
          <a:xfrm>
            <a:off x="457201" y="1362278"/>
            <a:ext cx="297179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i="0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Сервер </a:t>
            </a:r>
            <a:r>
              <a:rPr lang="en" sz="1400" i="0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DEPO Storm </a:t>
            </a:r>
            <a:r>
              <a:rPr lang="en" sz="1400" b="1" i="0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3450A2RU</a:t>
            </a:r>
            <a:endParaRPr lang="ru-RU" sz="1400" b="1" i="0" strike="noStrike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l"/>
            <a:endParaRPr lang="en" sz="1400" b="1" i="0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l"/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Отказоустойчивый </a:t>
            </a:r>
            <a:r>
              <a:rPr lang="ru-RU" sz="1200" b="1" dirty="0">
                <a:solidFill>
                  <a:schemeClr val="bg1"/>
                </a:solidFill>
                <a:latin typeface="Exo 2" pitchFamily="2" charset="0"/>
              </a:rPr>
              <a:t>двухпроцессорный сервер</a:t>
            </a:r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 хранения данных на базе процессоров </a:t>
            </a:r>
            <a:r>
              <a:rPr lang="en" sz="1200" dirty="0">
                <a:solidFill>
                  <a:schemeClr val="bg1"/>
                </a:solidFill>
                <a:latin typeface="Exo 2" pitchFamily="2" charset="0"/>
              </a:rPr>
              <a:t>Intel® Xeon® Scalable </a:t>
            </a:r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и отечественной материнской платы ДЕПО</a:t>
            </a:r>
            <a:r>
              <a:rPr lang="en-US" sz="1200" dirty="0">
                <a:solidFill>
                  <a:schemeClr val="bg1"/>
                </a:solidFill>
                <a:latin typeface="Exo 2" pitchFamily="2" charset="0"/>
              </a:rPr>
              <a:t>. </a:t>
            </a:r>
          </a:p>
          <a:p>
            <a:pPr marL="171450" indent="-171450" algn="l">
              <a:buClr>
                <a:srgbClr val="0CB28B"/>
              </a:buClr>
              <a:buFont typeface="Wingdings" pitchFamily="2" charset="2"/>
              <a:buChar char="§"/>
            </a:pPr>
            <a:endParaRPr lang="ru-RU" sz="1200" b="0" i="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en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Intel® Xeon® Scalable Bronze, Silver, Gold, Platinum</a:t>
            </a: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ОЗУ до 512 ГБ</a:t>
            </a: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Диски 2,5″ и 3,5″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B26498-D314-F74D-A560-ACF141BD3A41}"/>
              </a:ext>
            </a:extLst>
          </p:cNvPr>
          <p:cNvSpPr/>
          <p:nvPr/>
        </p:nvSpPr>
        <p:spPr>
          <a:xfrm>
            <a:off x="3810000" y="1362278"/>
            <a:ext cx="29718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i="0" u="none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Сервер </a:t>
            </a:r>
            <a:r>
              <a:rPr lang="en" sz="1400" i="0" u="none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DEPO Storm </a:t>
            </a:r>
            <a:r>
              <a:rPr lang="en" sz="1400" b="1" i="0" u="none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3450Z2RU</a:t>
            </a:r>
            <a:endParaRPr lang="ru-RU" sz="1400" b="1" i="0" u="none" strike="noStrike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l"/>
            <a:endParaRPr lang="en" sz="1200" b="0" i="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algn="l"/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Отказоустойчивый сервер хранения данных </a:t>
            </a:r>
            <a:r>
              <a:rPr lang="ru-RU" sz="1200" b="1" dirty="0">
                <a:solidFill>
                  <a:schemeClr val="bg1"/>
                </a:solidFill>
                <a:latin typeface="Exo 2" pitchFamily="2" charset="0"/>
              </a:rPr>
              <a:t>с расширенной дисковой подсистемой </a:t>
            </a:r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на базе процессоров </a:t>
            </a:r>
            <a:r>
              <a:rPr lang="en" sz="1200" dirty="0">
                <a:solidFill>
                  <a:schemeClr val="bg1"/>
                </a:solidFill>
                <a:latin typeface="Exo 2" pitchFamily="2" charset="0"/>
              </a:rPr>
              <a:t>Intel® Xeon® Scalable </a:t>
            </a:r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и отечественной материнской платы ДЕПО</a:t>
            </a:r>
            <a:r>
              <a:rPr lang="en-US" sz="1200" dirty="0">
                <a:solidFill>
                  <a:schemeClr val="bg1"/>
                </a:solidFill>
                <a:latin typeface="Exo 2" pitchFamily="2" charset="0"/>
              </a:rPr>
              <a:t>. </a:t>
            </a:r>
          </a:p>
          <a:p>
            <a:pPr algn="l"/>
            <a:endParaRPr lang="ru-RU" sz="1200" b="0" i="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en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Intel® Xeon® Scalable Bronze, Silver, Gold, Platinum</a:t>
            </a: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ОЗУ до 512 ГБ</a:t>
            </a: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Диски 2,5″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61B65FB-8BCF-124F-8036-05082B947791}"/>
              </a:ext>
            </a:extLst>
          </p:cNvPr>
          <p:cNvSpPr/>
          <p:nvPr/>
        </p:nvSpPr>
        <p:spPr>
          <a:xfrm>
            <a:off x="7174012" y="1362278"/>
            <a:ext cx="43321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i="0" u="none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Сервер хранения данных </a:t>
            </a:r>
            <a:r>
              <a:rPr lang="en" sz="1400" i="0" u="none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DEPO Storm </a:t>
            </a:r>
            <a:r>
              <a:rPr lang="en" sz="1400" b="1" i="0" u="none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3450E3RU</a:t>
            </a:r>
            <a:endParaRPr lang="ru-RU" sz="1400" b="1" i="0" u="none" strike="noStrike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l"/>
            <a:endParaRPr lang="en" sz="1400" b="0" i="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algn="l"/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Двухпроцессорный сервер хранения данных </a:t>
            </a:r>
            <a:r>
              <a:rPr lang="ru-RU" sz="1200" b="1" dirty="0">
                <a:solidFill>
                  <a:schemeClr val="bg1"/>
                </a:solidFill>
                <a:latin typeface="Exo 2" pitchFamily="2" charset="0"/>
              </a:rPr>
              <a:t>на базе процессоров «Эльбрус-8СВ</a:t>
            </a:r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» и отечественной материнской платы ДЕПО</a:t>
            </a:r>
            <a:r>
              <a:rPr lang="en-US" sz="1200" dirty="0">
                <a:solidFill>
                  <a:schemeClr val="bg1"/>
                </a:solidFill>
                <a:latin typeface="Exo 2" pitchFamily="2" charset="0"/>
              </a:rPr>
              <a:t>. </a:t>
            </a:r>
            <a:endParaRPr lang="ru-RU" sz="1200" b="0" i="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algn="l"/>
            <a:endParaRPr lang="ru-RU" sz="1200" b="0" i="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Эльбрус-8СВ</a:t>
            </a: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ОЗУ до 256 ГБ</a:t>
            </a: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Диски 2,5″ и 3,5″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9BEB4D1-616C-B840-AEE3-D69939895AC2}"/>
              </a:ext>
            </a:extLst>
          </p:cNvPr>
          <p:cNvSpPr/>
          <p:nvPr/>
        </p:nvSpPr>
        <p:spPr>
          <a:xfrm>
            <a:off x="343761" y="3921258"/>
            <a:ext cx="5295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CB28B"/>
                </a:solidFill>
                <a:latin typeface="Exo 2" pitchFamily="2" charset="0"/>
              </a:rPr>
              <a:t>Двухпроцессорные серверы </a:t>
            </a:r>
            <a:r>
              <a:rPr lang="en" dirty="0">
                <a:solidFill>
                  <a:srgbClr val="0CB28B"/>
                </a:solidFill>
                <a:latin typeface="Exo 2" pitchFamily="2" charset="0"/>
              </a:rPr>
              <a:t>DEPO Storm 3000</a:t>
            </a:r>
          </a:p>
        </p:txBody>
      </p:sp>
      <p:sp>
        <p:nvSpPr>
          <p:cNvPr id="32" name="Открывающая квадратная скобка 31">
            <a:extLst>
              <a:ext uri="{FF2B5EF4-FFF2-40B4-BE49-F238E27FC236}">
                <a16:creationId xmlns:a16="http://schemas.microsoft.com/office/drawing/2014/main" id="{F8243005-5B3B-C949-A881-9B0FE7EA5E5F}"/>
              </a:ext>
            </a:extLst>
          </p:cNvPr>
          <p:cNvSpPr/>
          <p:nvPr/>
        </p:nvSpPr>
        <p:spPr>
          <a:xfrm>
            <a:off x="3753117" y="1298035"/>
            <a:ext cx="1295400" cy="2498365"/>
          </a:xfrm>
          <a:prstGeom prst="leftBracket">
            <a:avLst/>
          </a:prstGeom>
          <a:ln w="9525"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ткрывающая квадратная скобка 32">
            <a:extLst>
              <a:ext uri="{FF2B5EF4-FFF2-40B4-BE49-F238E27FC236}">
                <a16:creationId xmlns:a16="http://schemas.microsoft.com/office/drawing/2014/main" id="{958C88BB-B7E2-F947-BA4A-7009AA03AF17}"/>
              </a:ext>
            </a:extLst>
          </p:cNvPr>
          <p:cNvSpPr/>
          <p:nvPr/>
        </p:nvSpPr>
        <p:spPr>
          <a:xfrm>
            <a:off x="7086600" y="1238575"/>
            <a:ext cx="1295400" cy="2498365"/>
          </a:xfrm>
          <a:prstGeom prst="leftBracket">
            <a:avLst/>
          </a:prstGeom>
          <a:ln w="9525"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ткрывающая квадратная скобка 33">
            <a:extLst>
              <a:ext uri="{FF2B5EF4-FFF2-40B4-BE49-F238E27FC236}">
                <a16:creationId xmlns:a16="http://schemas.microsoft.com/office/drawing/2014/main" id="{CA6A1550-9C4E-1A4C-82AF-140F890A8C16}"/>
              </a:ext>
            </a:extLst>
          </p:cNvPr>
          <p:cNvSpPr/>
          <p:nvPr/>
        </p:nvSpPr>
        <p:spPr>
          <a:xfrm>
            <a:off x="398740" y="1298035"/>
            <a:ext cx="1295400" cy="2498365"/>
          </a:xfrm>
          <a:prstGeom prst="leftBracket">
            <a:avLst/>
          </a:prstGeom>
          <a:ln w="9525"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58076D4-B13E-5747-9054-FA4534C6D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945" y="3292029"/>
            <a:ext cx="336708" cy="33670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6346308-9E7B-DB4A-9FC7-A91F08DD8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9559" y="3291671"/>
            <a:ext cx="337066" cy="33706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667FE3C-7C4B-854D-BF82-D81E9B4DA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0406" y="3215243"/>
            <a:ext cx="413494" cy="41349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2481EEE-6BDD-4F4C-9FE5-303CCE4105CF}"/>
              </a:ext>
            </a:extLst>
          </p:cNvPr>
          <p:cNvSpPr/>
          <p:nvPr/>
        </p:nvSpPr>
        <p:spPr>
          <a:xfrm>
            <a:off x="507453" y="4538390"/>
            <a:ext cx="429314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Сервер </a:t>
            </a:r>
            <a:r>
              <a:rPr lang="en" sz="1400" b="0" i="0" u="none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DEPO Storm </a:t>
            </a:r>
            <a:r>
              <a:rPr lang="en" sz="1400" b="1" i="0" u="none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3450F1R</a:t>
            </a:r>
            <a:endParaRPr lang="ru-RU" sz="1400" b="1" i="0" u="none" strike="noStrike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l"/>
            <a:endParaRPr lang="en" sz="1400" b="0" i="0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l"/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Д</a:t>
            </a: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вухпроцессорный сервер на базе процессоров </a:t>
            </a:r>
            <a:r>
              <a:rPr lang="en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Intel® Xeon® Scalable </a:t>
            </a: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и отечественной материнской платы ДЕПО. Сервер поддерживает установку средств защиты информации.</a:t>
            </a:r>
          </a:p>
          <a:p>
            <a:pPr algn="l"/>
            <a:endParaRPr lang="ru-RU" sz="1200" b="0" i="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en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Intel® Xeon® Scalable Bronze, Silver, Gold, Platinum</a:t>
            </a: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ОЗУ до 2048 ГБ</a:t>
            </a: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Диски 2,5″</a:t>
            </a:r>
          </a:p>
        </p:txBody>
      </p:sp>
      <p:sp>
        <p:nvSpPr>
          <p:cNvPr id="44" name="Открывающая квадратная скобка 43">
            <a:extLst>
              <a:ext uri="{FF2B5EF4-FFF2-40B4-BE49-F238E27FC236}">
                <a16:creationId xmlns:a16="http://schemas.microsoft.com/office/drawing/2014/main" id="{F814C17E-72AC-C840-97FF-CC248ACE8A36}"/>
              </a:ext>
            </a:extLst>
          </p:cNvPr>
          <p:cNvSpPr/>
          <p:nvPr/>
        </p:nvSpPr>
        <p:spPr>
          <a:xfrm>
            <a:off x="412713" y="4419600"/>
            <a:ext cx="1295400" cy="2203994"/>
          </a:xfrm>
          <a:prstGeom prst="leftBracket">
            <a:avLst/>
          </a:prstGeom>
          <a:ln w="9525"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10F4A5E0-B4A1-6E47-8EA1-AB6CC1E9D480}"/>
              </a:ext>
            </a:extLst>
          </p:cNvPr>
          <p:cNvSpPr/>
          <p:nvPr/>
        </p:nvSpPr>
        <p:spPr>
          <a:xfrm>
            <a:off x="5029200" y="4538390"/>
            <a:ext cx="410919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Сервер </a:t>
            </a:r>
            <a:r>
              <a:rPr lang="en" sz="1400" b="0" i="0" u="none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DEPO Storm </a:t>
            </a:r>
            <a:r>
              <a:rPr lang="en" sz="1400" b="1" i="0" u="none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3450M2R</a:t>
            </a:r>
            <a:endParaRPr lang="ru-RU" sz="1400" b="1" i="0" u="none" strike="noStrike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l"/>
            <a:endParaRPr lang="ru-RU" sz="1200" b="1" dirty="0">
              <a:solidFill>
                <a:srgbClr val="0CB28B"/>
              </a:solidFill>
              <a:latin typeface="Exo 2" pitchFamily="2" charset="0"/>
            </a:endParaRPr>
          </a:p>
          <a:p>
            <a:pPr algn="l"/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Д</a:t>
            </a: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вухпроцессорный сервер российского производства. Построен на базе отечественной материнской платы ДЕПО с поддержкой процессоров </a:t>
            </a:r>
            <a:r>
              <a:rPr lang="en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Intel® Xeon® Scalable. </a:t>
            </a:r>
            <a:endParaRPr lang="ru-RU" sz="1200" b="0" i="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algn="l"/>
            <a:endParaRPr lang="ru-RU" sz="1200" b="0" i="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en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Intel® Xeon® Scalable Bronze, Silver, Gold, Platinum</a:t>
            </a: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ОЗУ до 2048 ГБ</a:t>
            </a: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Диски 2,5″ и 3,5″</a:t>
            </a:r>
          </a:p>
        </p:txBody>
      </p:sp>
      <p:sp>
        <p:nvSpPr>
          <p:cNvPr id="46" name="Открывающая квадратная скобка 45">
            <a:extLst>
              <a:ext uri="{FF2B5EF4-FFF2-40B4-BE49-F238E27FC236}">
                <a16:creationId xmlns:a16="http://schemas.microsoft.com/office/drawing/2014/main" id="{FB80D126-3BA2-E34D-BB7B-1AA573BDE44B}"/>
              </a:ext>
            </a:extLst>
          </p:cNvPr>
          <p:cNvSpPr/>
          <p:nvPr/>
        </p:nvSpPr>
        <p:spPr>
          <a:xfrm>
            <a:off x="4953000" y="4419600"/>
            <a:ext cx="1295400" cy="2203994"/>
          </a:xfrm>
          <a:prstGeom prst="leftBracket">
            <a:avLst/>
          </a:prstGeom>
          <a:ln w="9525"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C1B50F6-1853-D34B-9762-B43DE24C5FD3}"/>
              </a:ext>
            </a:extLst>
          </p:cNvPr>
          <p:cNvSpPr/>
          <p:nvPr/>
        </p:nvSpPr>
        <p:spPr>
          <a:xfrm>
            <a:off x="9340106" y="3861282"/>
            <a:ext cx="262329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0" i="0" u="none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Сервер </a:t>
            </a:r>
            <a:r>
              <a:rPr lang="en" sz="1400" b="0" i="0" u="none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DEPO Storm </a:t>
            </a:r>
            <a:r>
              <a:rPr lang="en" sz="1400" b="1" i="0" u="none" strike="noStrike" dirty="0">
                <a:solidFill>
                  <a:srgbClr val="0CB28B"/>
                </a:solidFill>
                <a:effectLst/>
                <a:latin typeface="Exo 2" pitchFamily="2" charset="0"/>
              </a:rPr>
              <a:t>3450U1R</a:t>
            </a:r>
            <a:endParaRPr lang="ru-RU" sz="1400" b="1" i="0" u="none" strike="noStrike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l"/>
            <a:endParaRPr lang="en" sz="1200" b="0" i="0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l"/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Д</a:t>
            </a: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вухпроцессорный сервер на базе процессоров </a:t>
            </a:r>
            <a:r>
              <a:rPr lang="en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Intel® Xeon® Scalable </a:t>
            </a: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и отечественной материнской платы ДЕПО. Сервер поддерживает установку средств защиты информации.</a:t>
            </a:r>
          </a:p>
          <a:p>
            <a:pPr algn="l"/>
            <a:endParaRPr lang="ru-RU" sz="1200" b="0" i="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en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Intel® Xeon® Scalable Bronze, Silver, Gold, Platinum</a:t>
            </a: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ОЗУ до 2048 ГБ</a:t>
            </a:r>
          </a:p>
          <a:p>
            <a:pPr marL="171450" indent="-171450" algn="l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Диски 2,5″ и 3,5″</a:t>
            </a:r>
          </a:p>
        </p:txBody>
      </p:sp>
      <p:sp>
        <p:nvSpPr>
          <p:cNvPr id="48" name="Открывающая квадратная скобка 47">
            <a:extLst>
              <a:ext uri="{FF2B5EF4-FFF2-40B4-BE49-F238E27FC236}">
                <a16:creationId xmlns:a16="http://schemas.microsoft.com/office/drawing/2014/main" id="{1F38EF2C-34E9-A84F-85A3-3B0A48B8DA60}"/>
              </a:ext>
            </a:extLst>
          </p:cNvPr>
          <p:cNvSpPr/>
          <p:nvPr/>
        </p:nvSpPr>
        <p:spPr>
          <a:xfrm>
            <a:off x="9296400" y="3732158"/>
            <a:ext cx="1295400" cy="2806780"/>
          </a:xfrm>
          <a:prstGeom prst="leftBracket">
            <a:avLst/>
          </a:prstGeom>
          <a:ln w="9525"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F462A11-14BE-8599-D915-4EC635738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2861" y="217757"/>
            <a:ext cx="810901" cy="47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19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0C980-0B95-A044-AC58-B62AD63B5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Аквариус</a:t>
            </a:r>
            <a:endParaRPr lang="ru-RU" dirty="0"/>
          </a:p>
        </p:txBody>
      </p:sp>
      <p:pic>
        <p:nvPicPr>
          <p:cNvPr id="33" name="object 4">
            <a:extLst>
              <a:ext uri="{FF2B5EF4-FFF2-40B4-BE49-F238E27FC236}">
                <a16:creationId xmlns:a16="http://schemas.microsoft.com/office/drawing/2014/main" id="{F26BB0FE-AD90-7144-88D9-01306CB82B6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3108180"/>
            <a:ext cx="2301534" cy="32082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085CDD-235B-BF43-BC97-F53C28C881A5}"/>
              </a:ext>
            </a:extLst>
          </p:cNvPr>
          <p:cNvSpPr/>
          <p:nvPr/>
        </p:nvSpPr>
        <p:spPr>
          <a:xfrm>
            <a:off x="3200400" y="2413337"/>
            <a:ext cx="7696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chemeClr val="bg1"/>
                </a:solidFill>
                <a:effectLst/>
                <a:latin typeface="Exo 2" pitchFamily="2" charset="0"/>
              </a:rPr>
              <a:t>«</a:t>
            </a:r>
            <a:r>
              <a:rPr lang="ru-RU" sz="1400" b="0" i="0" dirty="0" err="1">
                <a:solidFill>
                  <a:schemeClr val="bg1"/>
                </a:solidFill>
                <a:effectLst/>
                <a:latin typeface="Exo 2" pitchFamily="2" charset="0"/>
              </a:rPr>
              <a:t>Аквариус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Exo 2" pitchFamily="2" charset="0"/>
              </a:rPr>
              <a:t>» – ведущий российский разработчик, производитель и поставщик компьютерной техники и ИТ-решений для государственных и корпоративных заказчиков, системообразующее предприятие радиоэлектронной промышленности. </a:t>
            </a:r>
            <a:endParaRPr lang="en-US" sz="1400" b="0" i="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endParaRPr lang="en-US" sz="1400" dirty="0">
              <a:solidFill>
                <a:schemeClr val="bg1"/>
              </a:solidFill>
              <a:latin typeface="Exo 2" pitchFamily="2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Под брендом </a:t>
            </a:r>
            <a:r>
              <a:rPr lang="en" sz="1400" dirty="0">
                <a:solidFill>
                  <a:schemeClr val="bg1"/>
                </a:solidFill>
                <a:latin typeface="Exo 2" pitchFamily="2" charset="0"/>
              </a:rPr>
              <a:t>Aquarius 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компания производит серверные системы и системы хранения данных, широкий спектр клиентских устройств (ноутбуки, моноблоки, персональные компьютеры, рабочие станции, тонкие клиенты, информационные терминалы), а также специализированные ИТ-решения по информационной безопасности и отраслевые ИТ-решения для здравоохранения и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508553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05072-A79A-D142-B16F-2E02A286CB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Модельный ряд российских серверов</a:t>
            </a:r>
          </a:p>
        </p:txBody>
      </p:sp>
      <p:pic>
        <p:nvPicPr>
          <p:cNvPr id="3" name="object 11">
            <a:extLst>
              <a:ext uri="{FF2B5EF4-FFF2-40B4-BE49-F238E27FC236}">
                <a16:creationId xmlns:a16="http://schemas.microsoft.com/office/drawing/2014/main" id="{55E20254-FDDA-3046-8998-534E073C299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1660006"/>
            <a:ext cx="3324841" cy="2981852"/>
          </a:xfrm>
          <a:prstGeom prst="rect">
            <a:avLst/>
          </a:prstGeom>
        </p:spPr>
      </p:pic>
      <p:pic>
        <p:nvPicPr>
          <p:cNvPr id="4" name="object 12">
            <a:extLst>
              <a:ext uri="{FF2B5EF4-FFF2-40B4-BE49-F238E27FC236}">
                <a16:creationId xmlns:a16="http://schemas.microsoft.com/office/drawing/2014/main" id="{FBD56147-CA6B-A547-BF79-B7E9BE0DFFA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1535" y="1660006"/>
            <a:ext cx="3328466" cy="2935785"/>
          </a:xfrm>
          <a:prstGeom prst="rect">
            <a:avLst/>
          </a:prstGeom>
        </p:spPr>
      </p:pic>
      <p:pic>
        <p:nvPicPr>
          <p:cNvPr id="5" name="object 13">
            <a:extLst>
              <a:ext uri="{FF2B5EF4-FFF2-40B4-BE49-F238E27FC236}">
                <a16:creationId xmlns:a16="http://schemas.microsoft.com/office/drawing/2014/main" id="{F736C5BA-747A-6B46-988D-B53FE821308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8092" y="1660006"/>
            <a:ext cx="3185736" cy="290113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10C088A-FEA6-3B44-85F3-201A82D8A63B}"/>
              </a:ext>
            </a:extLst>
          </p:cNvPr>
          <p:cNvSpPr/>
          <p:nvPr/>
        </p:nvSpPr>
        <p:spPr>
          <a:xfrm>
            <a:off x="228600" y="2438400"/>
            <a:ext cx="914400" cy="228600"/>
          </a:xfrm>
          <a:prstGeom prst="rect">
            <a:avLst/>
          </a:prstGeom>
          <a:solidFill>
            <a:srgbClr val="343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D17FDD-520B-8D4A-850D-4B3B55660E8F}"/>
              </a:ext>
            </a:extLst>
          </p:cNvPr>
          <p:cNvSpPr/>
          <p:nvPr/>
        </p:nvSpPr>
        <p:spPr>
          <a:xfrm>
            <a:off x="2963282" y="2420895"/>
            <a:ext cx="914400" cy="228600"/>
          </a:xfrm>
          <a:prstGeom prst="rect">
            <a:avLst/>
          </a:prstGeom>
          <a:solidFill>
            <a:srgbClr val="343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0DB137-CD55-7C4A-AEBD-F81944C31805}"/>
              </a:ext>
            </a:extLst>
          </p:cNvPr>
          <p:cNvSpPr/>
          <p:nvPr/>
        </p:nvSpPr>
        <p:spPr>
          <a:xfrm>
            <a:off x="2526253" y="4222225"/>
            <a:ext cx="914400" cy="228600"/>
          </a:xfrm>
          <a:prstGeom prst="rect">
            <a:avLst/>
          </a:prstGeom>
          <a:solidFill>
            <a:srgbClr val="343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2EFFA32-C3CD-2940-836A-161138DD8B9A}"/>
              </a:ext>
            </a:extLst>
          </p:cNvPr>
          <p:cNvSpPr/>
          <p:nvPr/>
        </p:nvSpPr>
        <p:spPr>
          <a:xfrm>
            <a:off x="4119635" y="3581400"/>
            <a:ext cx="914400" cy="152400"/>
          </a:xfrm>
          <a:prstGeom prst="rect">
            <a:avLst/>
          </a:prstGeom>
          <a:solidFill>
            <a:srgbClr val="343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B727E9D-E3D3-234E-9AB3-36FB6E7306BB}"/>
              </a:ext>
            </a:extLst>
          </p:cNvPr>
          <p:cNvSpPr/>
          <p:nvPr/>
        </p:nvSpPr>
        <p:spPr>
          <a:xfrm>
            <a:off x="4038600" y="2344695"/>
            <a:ext cx="914400" cy="152400"/>
          </a:xfrm>
          <a:prstGeom prst="rect">
            <a:avLst/>
          </a:prstGeom>
          <a:solidFill>
            <a:srgbClr val="343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7F340DB-8187-EA4C-ABA2-7988424C7A9C}"/>
              </a:ext>
            </a:extLst>
          </p:cNvPr>
          <p:cNvSpPr/>
          <p:nvPr/>
        </p:nvSpPr>
        <p:spPr>
          <a:xfrm>
            <a:off x="6629400" y="2362200"/>
            <a:ext cx="914400" cy="152400"/>
          </a:xfrm>
          <a:prstGeom prst="rect">
            <a:avLst/>
          </a:prstGeom>
          <a:solidFill>
            <a:srgbClr val="343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3A31A23-FC62-D245-BE33-D078D503F17B}"/>
              </a:ext>
            </a:extLst>
          </p:cNvPr>
          <p:cNvSpPr/>
          <p:nvPr/>
        </p:nvSpPr>
        <p:spPr>
          <a:xfrm>
            <a:off x="4285669" y="4222225"/>
            <a:ext cx="914400" cy="152400"/>
          </a:xfrm>
          <a:prstGeom prst="rect">
            <a:avLst/>
          </a:prstGeom>
          <a:solidFill>
            <a:srgbClr val="343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6F66BE7-03C9-9E47-BD6D-6F381BFE1B5A}"/>
              </a:ext>
            </a:extLst>
          </p:cNvPr>
          <p:cNvSpPr/>
          <p:nvPr/>
        </p:nvSpPr>
        <p:spPr>
          <a:xfrm>
            <a:off x="6694972" y="3555041"/>
            <a:ext cx="914400" cy="152400"/>
          </a:xfrm>
          <a:prstGeom prst="rect">
            <a:avLst/>
          </a:prstGeom>
          <a:solidFill>
            <a:srgbClr val="343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B0B68DA-64E7-7941-BD5B-91F3B3B312BD}"/>
              </a:ext>
            </a:extLst>
          </p:cNvPr>
          <p:cNvSpPr/>
          <p:nvPr/>
        </p:nvSpPr>
        <p:spPr>
          <a:xfrm>
            <a:off x="8229600" y="2371165"/>
            <a:ext cx="914400" cy="152400"/>
          </a:xfrm>
          <a:prstGeom prst="rect">
            <a:avLst/>
          </a:prstGeom>
          <a:solidFill>
            <a:srgbClr val="343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6B58FEF-0105-7347-89D9-65961A75EAC6}"/>
              </a:ext>
            </a:extLst>
          </p:cNvPr>
          <p:cNvSpPr/>
          <p:nvPr/>
        </p:nvSpPr>
        <p:spPr>
          <a:xfrm>
            <a:off x="8534400" y="4182036"/>
            <a:ext cx="914400" cy="152400"/>
          </a:xfrm>
          <a:prstGeom prst="rect">
            <a:avLst/>
          </a:prstGeom>
          <a:solidFill>
            <a:srgbClr val="343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D6F5509-49FE-0246-9F21-9533A36240C8}"/>
              </a:ext>
            </a:extLst>
          </p:cNvPr>
          <p:cNvSpPr/>
          <p:nvPr/>
        </p:nvSpPr>
        <p:spPr>
          <a:xfrm>
            <a:off x="10520082" y="2430284"/>
            <a:ext cx="914400" cy="152400"/>
          </a:xfrm>
          <a:prstGeom prst="rect">
            <a:avLst/>
          </a:prstGeom>
          <a:solidFill>
            <a:srgbClr val="343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C429615-4C24-B347-BAC4-409A67AD5084}"/>
              </a:ext>
            </a:extLst>
          </p:cNvPr>
          <p:cNvSpPr/>
          <p:nvPr/>
        </p:nvSpPr>
        <p:spPr>
          <a:xfrm>
            <a:off x="10192199" y="4199117"/>
            <a:ext cx="914400" cy="152400"/>
          </a:xfrm>
          <a:prstGeom prst="rect">
            <a:avLst/>
          </a:prstGeom>
          <a:solidFill>
            <a:srgbClr val="343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object 3">
            <a:extLst>
              <a:ext uri="{FF2B5EF4-FFF2-40B4-BE49-F238E27FC236}">
                <a16:creationId xmlns:a16="http://schemas.microsoft.com/office/drawing/2014/main" id="{58BF2C54-61CB-444F-A4D9-0C5E4376D58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72797" y="5724524"/>
            <a:ext cx="1509203" cy="465206"/>
          </a:xfrm>
          <a:prstGeom prst="rect">
            <a:avLst/>
          </a:prstGeom>
        </p:spPr>
      </p:pic>
      <p:pic>
        <p:nvPicPr>
          <p:cNvPr id="19" name="object 4">
            <a:extLst>
              <a:ext uri="{FF2B5EF4-FFF2-40B4-BE49-F238E27FC236}">
                <a16:creationId xmlns:a16="http://schemas.microsoft.com/office/drawing/2014/main" id="{BC9885E1-DEAF-5E42-99CA-07C4F015041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71774" y="5771715"/>
            <a:ext cx="1114626" cy="358337"/>
          </a:xfrm>
          <a:prstGeom prst="rect">
            <a:avLst/>
          </a:prstGeom>
        </p:spPr>
      </p:pic>
      <p:pic>
        <p:nvPicPr>
          <p:cNvPr id="23" name="object 8">
            <a:extLst>
              <a:ext uri="{FF2B5EF4-FFF2-40B4-BE49-F238E27FC236}">
                <a16:creationId xmlns:a16="http://schemas.microsoft.com/office/drawing/2014/main" id="{333C49A1-60F8-3F44-8610-DFC38220BB6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76400" y="5705873"/>
            <a:ext cx="502508" cy="502509"/>
          </a:xfrm>
          <a:prstGeom prst="rect">
            <a:avLst/>
          </a:prstGeom>
        </p:spPr>
      </p:pic>
      <p:pic>
        <p:nvPicPr>
          <p:cNvPr id="24" name="object 9">
            <a:extLst>
              <a:ext uri="{FF2B5EF4-FFF2-40B4-BE49-F238E27FC236}">
                <a16:creationId xmlns:a16="http://schemas.microsoft.com/office/drawing/2014/main" id="{D1475CDB-9721-1143-9991-90A89AF01120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64219" y="5855093"/>
            <a:ext cx="1298181" cy="204068"/>
          </a:xfrm>
          <a:prstGeom prst="rect">
            <a:avLst/>
          </a:prstGeom>
        </p:spPr>
      </p:pic>
      <p:pic>
        <p:nvPicPr>
          <p:cNvPr id="25" name="object 10">
            <a:extLst>
              <a:ext uri="{FF2B5EF4-FFF2-40B4-BE49-F238E27FC236}">
                <a16:creationId xmlns:a16="http://schemas.microsoft.com/office/drawing/2014/main" id="{25E8CBAE-B9BB-144F-9804-51309293D5A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1555" y="5656142"/>
            <a:ext cx="584661" cy="601971"/>
          </a:xfrm>
          <a:prstGeom prst="rect">
            <a:avLst/>
          </a:prstGeom>
        </p:spPr>
      </p:pic>
      <p:sp>
        <p:nvSpPr>
          <p:cNvPr id="26" name="object 14">
            <a:extLst>
              <a:ext uri="{FF2B5EF4-FFF2-40B4-BE49-F238E27FC236}">
                <a16:creationId xmlns:a16="http://schemas.microsoft.com/office/drawing/2014/main" id="{18D88B6B-7CB3-B34B-9942-75CE79D83C8C}"/>
              </a:ext>
            </a:extLst>
          </p:cNvPr>
          <p:cNvSpPr txBox="1"/>
          <p:nvPr/>
        </p:nvSpPr>
        <p:spPr>
          <a:xfrm>
            <a:off x="375523" y="4951551"/>
            <a:ext cx="754996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CB28B"/>
                </a:solidFill>
                <a:latin typeface="Exo 2" pitchFamily="2" charset="0"/>
                <a:cs typeface="Arial"/>
              </a:rPr>
              <a:t>Включены в единый реестр российской радиоэлектронной продукции (ПП РФ № 878)</a:t>
            </a:r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id="{CD0F357C-035A-BD4E-B161-89FEF35D38E9}"/>
              </a:ext>
            </a:extLst>
          </p:cNvPr>
          <p:cNvSpPr txBox="1"/>
          <p:nvPr/>
        </p:nvSpPr>
        <p:spPr>
          <a:xfrm>
            <a:off x="8534400" y="4951551"/>
            <a:ext cx="30480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CB28B"/>
                </a:solidFill>
                <a:latin typeface="Exo 2" pitchFamily="2" charset="0"/>
                <a:cs typeface="Arial"/>
              </a:rPr>
              <a:t>Готовы к использованию в КИИ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2897F2D-4856-9B4C-A9E0-E993B5E25D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83395" y="5613925"/>
            <a:ext cx="970205" cy="686404"/>
          </a:xfrm>
          <a:prstGeom prst="rect">
            <a:avLst/>
          </a:prstGeom>
        </p:spPr>
      </p:pic>
      <p:pic>
        <p:nvPicPr>
          <p:cNvPr id="30" name="object 7">
            <a:extLst>
              <a:ext uri="{FF2B5EF4-FFF2-40B4-BE49-F238E27FC236}">
                <a16:creationId xmlns:a16="http://schemas.microsoft.com/office/drawing/2014/main" id="{24A5B05D-A660-8C4E-B530-CCFAFFAA9806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124340" y="5750428"/>
            <a:ext cx="1050118" cy="41339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058526-BE14-A141-8AEE-B08FB8A1A17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656142"/>
            <a:ext cx="584200" cy="6276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DCA223F-16B0-544E-B152-557846C6A8C8}"/>
              </a:ext>
            </a:extLst>
          </p:cNvPr>
          <p:cNvSpPr txBox="1"/>
          <p:nvPr/>
        </p:nvSpPr>
        <p:spPr>
          <a:xfrm>
            <a:off x="488092" y="2444978"/>
            <a:ext cx="7056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CB28B"/>
                </a:solidFill>
                <a:latin typeface="Exo 2" pitchFamily="2" charset="0"/>
              </a:rPr>
              <a:t>T50 D110CF</a:t>
            </a:r>
            <a:endParaRPr lang="ru-RU" sz="800" dirty="0">
              <a:solidFill>
                <a:srgbClr val="0CB28B"/>
              </a:solidFill>
              <a:latin typeface="Exo 2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851D60-EEB7-0A45-9AB6-BD0B385C6A23}"/>
              </a:ext>
            </a:extLst>
          </p:cNvPr>
          <p:cNvSpPr txBox="1"/>
          <p:nvPr/>
        </p:nvSpPr>
        <p:spPr>
          <a:xfrm>
            <a:off x="2468654" y="4208038"/>
            <a:ext cx="7409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CB28B"/>
                </a:solidFill>
                <a:latin typeface="Exo 2" pitchFamily="2" charset="0"/>
              </a:rPr>
              <a:t>T50 D224CF</a:t>
            </a:r>
            <a:endParaRPr lang="ru-RU" sz="800" dirty="0">
              <a:solidFill>
                <a:srgbClr val="0CB28B"/>
              </a:solidFill>
              <a:latin typeface="Exo 2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7F3EE7-FA04-394E-81E2-88EE91AC5DA7}"/>
              </a:ext>
            </a:extLst>
          </p:cNvPr>
          <p:cNvSpPr txBox="1"/>
          <p:nvPr/>
        </p:nvSpPr>
        <p:spPr>
          <a:xfrm>
            <a:off x="2991370" y="2446405"/>
            <a:ext cx="7184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CB28B"/>
                </a:solidFill>
                <a:latin typeface="Exo 2" pitchFamily="2" charset="0"/>
              </a:rPr>
              <a:t>T50 D212CF</a:t>
            </a:r>
            <a:endParaRPr lang="ru-RU" sz="800" dirty="0">
              <a:solidFill>
                <a:srgbClr val="0CB28B"/>
              </a:solidFill>
              <a:latin typeface="Exo 2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F5DAC2-4712-514C-87FA-297374732402}"/>
              </a:ext>
            </a:extLst>
          </p:cNvPr>
          <p:cNvSpPr txBox="1"/>
          <p:nvPr/>
        </p:nvSpPr>
        <p:spPr>
          <a:xfrm>
            <a:off x="4230040" y="2308121"/>
            <a:ext cx="7056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CB28B"/>
                </a:solidFill>
                <a:latin typeface="Exo 2" pitchFamily="2" charset="0"/>
              </a:rPr>
              <a:t>T50 D212BJ</a:t>
            </a:r>
            <a:endParaRPr lang="ru-RU" sz="800" dirty="0">
              <a:solidFill>
                <a:srgbClr val="0CB28B"/>
              </a:solidFill>
              <a:latin typeface="Exo 2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6E1F48-B4E4-5A4D-9E72-46A9E2DA2C7A}"/>
              </a:ext>
            </a:extLst>
          </p:cNvPr>
          <p:cNvSpPr txBox="1"/>
          <p:nvPr/>
        </p:nvSpPr>
        <p:spPr>
          <a:xfrm>
            <a:off x="4045527" y="3518356"/>
            <a:ext cx="768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CB28B"/>
                </a:solidFill>
                <a:latin typeface="Exo 2" pitchFamily="2" charset="0"/>
              </a:rPr>
              <a:t>T50 D104FW</a:t>
            </a:r>
            <a:endParaRPr lang="ru-RU" sz="800" dirty="0">
              <a:solidFill>
                <a:srgbClr val="0CB28B"/>
              </a:solidFill>
              <a:latin typeface="Exo 2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5B7395-33B2-D647-89DF-57C69726E620}"/>
              </a:ext>
            </a:extLst>
          </p:cNvPr>
          <p:cNvSpPr txBox="1"/>
          <p:nvPr/>
        </p:nvSpPr>
        <p:spPr>
          <a:xfrm>
            <a:off x="4363598" y="4140973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CB28B"/>
                </a:solidFill>
                <a:latin typeface="Exo 2" pitchFamily="2" charset="0"/>
              </a:rPr>
              <a:t>T51 D224FW</a:t>
            </a:r>
            <a:endParaRPr lang="ru-RU" sz="800" dirty="0">
              <a:solidFill>
                <a:srgbClr val="0CB28B"/>
              </a:solidFill>
              <a:latin typeface="Exo 2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BF473C-5598-F940-9992-F46A65E02FBD}"/>
              </a:ext>
            </a:extLst>
          </p:cNvPr>
          <p:cNvSpPr txBox="1"/>
          <p:nvPr/>
        </p:nvSpPr>
        <p:spPr>
          <a:xfrm>
            <a:off x="6643255" y="3543266"/>
            <a:ext cx="7360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CB28B"/>
                </a:solidFill>
                <a:latin typeface="Exo 2" pitchFamily="2" charset="0"/>
              </a:rPr>
              <a:t>T51 D212FW</a:t>
            </a:r>
            <a:endParaRPr lang="ru-RU" sz="800" dirty="0">
              <a:solidFill>
                <a:srgbClr val="0CB28B"/>
              </a:solidFill>
              <a:latin typeface="Exo 2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3FA3ECF-24E4-BD47-AA48-AC37D5724A71}"/>
              </a:ext>
            </a:extLst>
          </p:cNvPr>
          <p:cNvSpPr txBox="1"/>
          <p:nvPr/>
        </p:nvSpPr>
        <p:spPr>
          <a:xfrm>
            <a:off x="6581875" y="2311405"/>
            <a:ext cx="7280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CB28B"/>
                </a:solidFill>
                <a:latin typeface="Exo 2" pitchFamily="2" charset="0"/>
              </a:rPr>
              <a:t>T50 D224BJ</a:t>
            </a:r>
            <a:endParaRPr lang="ru-RU" sz="800" dirty="0">
              <a:solidFill>
                <a:srgbClr val="0CB28B"/>
              </a:solidFill>
              <a:latin typeface="Exo 2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94E58F-4C05-EB49-B3D8-5470B95264F2}"/>
              </a:ext>
            </a:extLst>
          </p:cNvPr>
          <p:cNvSpPr txBox="1"/>
          <p:nvPr/>
        </p:nvSpPr>
        <p:spPr>
          <a:xfrm>
            <a:off x="7957123" y="2310178"/>
            <a:ext cx="10246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CB28B"/>
                </a:solidFill>
                <a:latin typeface="Exo 2" pitchFamily="2" charset="0"/>
              </a:rPr>
              <a:t>T40 S102DF-B(-V)</a:t>
            </a:r>
            <a:endParaRPr lang="ru-RU" sz="800" dirty="0">
              <a:solidFill>
                <a:srgbClr val="0CB28B"/>
              </a:solidFill>
              <a:latin typeface="Exo 2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BD8844-808F-514B-8E03-23939AF69EEF}"/>
              </a:ext>
            </a:extLst>
          </p:cNvPr>
          <p:cNvSpPr txBox="1"/>
          <p:nvPr/>
        </p:nvSpPr>
        <p:spPr>
          <a:xfrm>
            <a:off x="8339703" y="4098021"/>
            <a:ext cx="768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CB28B"/>
                </a:solidFill>
                <a:latin typeface="Exo 2" pitchFamily="2" charset="0"/>
              </a:rPr>
              <a:t>T50 D104FW</a:t>
            </a:r>
            <a:endParaRPr lang="ru-RU" sz="800" dirty="0">
              <a:solidFill>
                <a:srgbClr val="0CB28B"/>
              </a:solidFill>
              <a:latin typeface="Exo 2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A9DE0B-659F-4F43-B910-32F94E592963}"/>
              </a:ext>
            </a:extLst>
          </p:cNvPr>
          <p:cNvSpPr txBox="1"/>
          <p:nvPr/>
        </p:nvSpPr>
        <p:spPr>
          <a:xfrm>
            <a:off x="10157756" y="4167595"/>
            <a:ext cx="10198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CB28B"/>
                </a:solidFill>
                <a:latin typeface="Exo 2" pitchFamily="2" charset="0"/>
              </a:rPr>
              <a:t>T40 S212DF-B(-V)</a:t>
            </a:r>
            <a:endParaRPr lang="ru-RU" sz="800" dirty="0">
              <a:solidFill>
                <a:srgbClr val="0CB28B"/>
              </a:solidFill>
              <a:latin typeface="Exo 2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484769-2FA5-E744-8DCA-9D139A415F30}"/>
              </a:ext>
            </a:extLst>
          </p:cNvPr>
          <p:cNvSpPr txBox="1"/>
          <p:nvPr/>
        </p:nvSpPr>
        <p:spPr>
          <a:xfrm>
            <a:off x="10464508" y="2398762"/>
            <a:ext cx="10310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CB28B"/>
                </a:solidFill>
                <a:latin typeface="Exo 2" pitchFamily="2" charset="0"/>
              </a:rPr>
              <a:t>T40 S20*DF-B(-V)</a:t>
            </a:r>
            <a:endParaRPr lang="ru-RU" sz="800" dirty="0">
              <a:solidFill>
                <a:srgbClr val="0CB28B"/>
              </a:solidFill>
              <a:latin typeface="Exo 2" pitchFamily="2" charset="0"/>
            </a:endParaRPr>
          </a:p>
        </p:txBody>
      </p:sp>
      <p:pic>
        <p:nvPicPr>
          <p:cNvPr id="46" name="object 4">
            <a:extLst>
              <a:ext uri="{FF2B5EF4-FFF2-40B4-BE49-F238E27FC236}">
                <a16:creationId xmlns:a16="http://schemas.microsoft.com/office/drawing/2014/main" id="{1005F0E8-EA2E-9442-9E8C-458CA46FFE80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148269" y="370569"/>
            <a:ext cx="1461103" cy="20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44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60E11-D6AE-5240-9383-386E2EBB49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ICL Техно</a:t>
            </a:r>
          </a:p>
        </p:txBody>
      </p:sp>
      <p:pic>
        <p:nvPicPr>
          <p:cNvPr id="3" name="Picture 26" descr="ICL Services | Каталог ИТ-компаний / ICL Services / 12NEWS.RU">
            <a:extLst>
              <a:ext uri="{FF2B5EF4-FFF2-40B4-BE49-F238E27FC236}">
                <a16:creationId xmlns:a16="http://schemas.microsoft.com/office/drawing/2014/main" id="{448AB0EF-A90A-1243-B7A0-62C9636B1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8"/>
          <a:stretch/>
        </p:blipFill>
        <p:spPr bwMode="auto">
          <a:xfrm>
            <a:off x="1219200" y="2889493"/>
            <a:ext cx="1264392" cy="71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031D91-AEE8-2947-AA60-19FF7CEC4FDB}"/>
              </a:ext>
            </a:extLst>
          </p:cNvPr>
          <p:cNvSpPr txBox="1"/>
          <p:nvPr/>
        </p:nvSpPr>
        <p:spPr>
          <a:xfrm>
            <a:off x="2743200" y="2876761"/>
            <a:ext cx="7474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ICL Техно — российский производитель вычислительной техники</a:t>
            </a:r>
          </a:p>
          <a:p>
            <a:pPr algn="l"/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Главные приоритеты компании – ориентированность на конечного пользователя и применение в продуктах передовых ИТ-технологий. 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95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A8614-C757-9341-AAD8-2349957653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Серверные решения</a:t>
            </a:r>
          </a:p>
        </p:txBody>
      </p:sp>
      <p:pic>
        <p:nvPicPr>
          <p:cNvPr id="11" name="object 26">
            <a:extLst>
              <a:ext uri="{FF2B5EF4-FFF2-40B4-BE49-F238E27FC236}">
                <a16:creationId xmlns:a16="http://schemas.microsoft.com/office/drawing/2014/main" id="{633314F3-A649-EF44-8C08-6870C6D01F4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199" y="1828314"/>
            <a:ext cx="3618738" cy="1588713"/>
          </a:xfrm>
          <a:prstGeom prst="rect">
            <a:avLst/>
          </a:prstGeom>
        </p:spPr>
      </p:pic>
      <p:pic>
        <p:nvPicPr>
          <p:cNvPr id="14" name="object 21">
            <a:extLst>
              <a:ext uri="{FF2B5EF4-FFF2-40B4-BE49-F238E27FC236}">
                <a16:creationId xmlns:a16="http://schemas.microsoft.com/office/drawing/2014/main" id="{BB0433DF-C974-6742-8D70-F9CB172DC18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2468" y="1902150"/>
            <a:ext cx="4503731" cy="1143486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89F0DD53-D75B-914C-AAD5-CFC4DAD2F1B9}"/>
              </a:ext>
            </a:extLst>
          </p:cNvPr>
          <p:cNvSpPr txBox="1"/>
          <p:nvPr/>
        </p:nvSpPr>
        <p:spPr>
          <a:xfrm>
            <a:off x="772199" y="3616525"/>
            <a:ext cx="5336540" cy="1040028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rgbClr val="0CB28B"/>
                </a:solidFill>
                <a:latin typeface="Exo 2" pitchFamily="2" charset="0"/>
                <a:cs typeface="Arial"/>
              </a:rPr>
              <a:t>Серверы </a:t>
            </a:r>
            <a:r>
              <a:rPr sz="1400" b="1" dirty="0">
                <a:solidFill>
                  <a:srgbClr val="0CB28B"/>
                </a:solidFill>
                <a:latin typeface="Exo 2" pitchFamily="2" charset="0"/>
                <a:cs typeface="Arial-BoldItalicMT"/>
              </a:rPr>
              <a:t>team</a:t>
            </a:r>
            <a:r>
              <a:rPr sz="1400" b="1" dirty="0">
                <a:solidFill>
                  <a:srgbClr val="0CB28B"/>
                </a:solidFill>
                <a:latin typeface="Exo 2" pitchFamily="2" charset="0"/>
                <a:cs typeface="Arial"/>
              </a:rPr>
              <a:t>RAY формата Rack mount 1U, 2U, 4U</a:t>
            </a:r>
            <a:endParaRPr lang="ru-RU" sz="1400" b="1" dirty="0">
              <a:solidFill>
                <a:srgbClr val="0CB28B"/>
              </a:solidFill>
              <a:latin typeface="Exo 2" pitchFamily="2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endParaRPr sz="1200" dirty="0">
              <a:solidFill>
                <a:srgbClr val="0CB28B"/>
              </a:solidFill>
              <a:latin typeface="Exo 2" pitchFamily="2" charset="0"/>
              <a:cs typeface="Arial"/>
            </a:endParaRPr>
          </a:p>
          <a:p>
            <a:pPr marL="12700" marR="139065">
              <a:lnSpc>
                <a:spcPct val="100000"/>
              </a:lnSpc>
              <a:spcBef>
                <a:spcPts val="130"/>
              </a:spcBef>
            </a:pPr>
            <a:r>
              <a:rPr sz="1200" dirty="0">
                <a:solidFill>
                  <a:schemeClr val="bg1"/>
                </a:solidFill>
                <a:latin typeface="Exo 2" pitchFamily="2" charset="0"/>
                <a:cs typeface="Arial"/>
              </a:rPr>
              <a:t>Мощные одно-, двух- или четырехпроцессорные серверы уровня департамента. В серверах оптимально сочетаются мощная вычислительная и производительная дисковая подсистемы.</a:t>
            </a: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5FBB17E7-1D02-7F47-9D2F-8E3F59E53F1F}"/>
              </a:ext>
            </a:extLst>
          </p:cNvPr>
          <p:cNvSpPr txBox="1"/>
          <p:nvPr/>
        </p:nvSpPr>
        <p:spPr>
          <a:xfrm>
            <a:off x="788035" y="4922538"/>
            <a:ext cx="5384165" cy="122469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rgbClr val="0CB28B"/>
                </a:solidFill>
                <a:latin typeface="Exo 2" pitchFamily="2" charset="0"/>
                <a:cs typeface="Arial"/>
              </a:rPr>
              <a:t>Серверы </a:t>
            </a:r>
            <a:r>
              <a:rPr sz="1400" b="1" dirty="0">
                <a:solidFill>
                  <a:srgbClr val="0CB28B"/>
                </a:solidFill>
                <a:latin typeface="Exo 2" pitchFamily="2" charset="0"/>
                <a:cs typeface="Arial-BoldItalicMT"/>
              </a:rPr>
              <a:t>team</a:t>
            </a:r>
            <a:r>
              <a:rPr sz="1400" b="1" dirty="0">
                <a:solidFill>
                  <a:srgbClr val="0CB28B"/>
                </a:solidFill>
                <a:latin typeface="Exo 2" pitchFamily="2" charset="0"/>
                <a:cs typeface="Arial"/>
              </a:rPr>
              <a:t>RAY </a:t>
            </a:r>
            <a:r>
              <a:rPr sz="1400" b="1" dirty="0" err="1">
                <a:solidFill>
                  <a:srgbClr val="0CB28B"/>
                </a:solidFill>
                <a:latin typeface="Exo 2" pitchFamily="2" charset="0"/>
                <a:cs typeface="Arial"/>
              </a:rPr>
              <a:t>формата</a:t>
            </a:r>
            <a:r>
              <a:rPr sz="1400" b="1" dirty="0">
                <a:solidFill>
                  <a:srgbClr val="0CB28B"/>
                </a:solidFill>
                <a:latin typeface="Exo 2" pitchFamily="2" charset="0"/>
                <a:cs typeface="Arial"/>
              </a:rPr>
              <a:t> TOWER</a:t>
            </a:r>
            <a:endParaRPr lang="ru-RU" sz="1400" b="1" dirty="0">
              <a:solidFill>
                <a:srgbClr val="0CB28B"/>
              </a:solidFill>
              <a:latin typeface="Exo 2" pitchFamily="2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endParaRPr sz="1200" dirty="0">
              <a:solidFill>
                <a:srgbClr val="0CB28B"/>
              </a:solidFill>
              <a:latin typeface="Exo 2" pitchFamily="2" charset="0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30"/>
              </a:spcBef>
            </a:pPr>
            <a:r>
              <a:rPr sz="1200" dirty="0">
                <a:solidFill>
                  <a:schemeClr val="bg1"/>
                </a:solidFill>
                <a:latin typeface="Exo 2" pitchFamily="2" charset="0"/>
                <a:cs typeface="Arial"/>
              </a:rPr>
              <a:t>Различные конфигурации – от однопроцессорных серверов начального уровня, сравнимых по стоимости с персональными компьютерами до производительных двухпроцессорных серверов уровня отделами департамента, с возможностью </a:t>
            </a:r>
            <a:r>
              <a:rPr sz="1200" dirty="0" err="1">
                <a:solidFill>
                  <a:schemeClr val="bg1"/>
                </a:solidFill>
                <a:latin typeface="Exo 2" pitchFamily="2" charset="0"/>
                <a:cs typeface="Arial"/>
              </a:rPr>
              <a:t>установки</a:t>
            </a:r>
            <a:r>
              <a:rPr sz="1200" dirty="0">
                <a:solidFill>
                  <a:schemeClr val="bg1"/>
                </a:solidFill>
                <a:latin typeface="Exo 2" pitchFamily="2" charset="0"/>
                <a:cs typeface="Arial"/>
              </a:rPr>
              <a:t> </a:t>
            </a:r>
            <a:r>
              <a:rPr sz="1200" dirty="0" err="1">
                <a:solidFill>
                  <a:schemeClr val="bg1"/>
                </a:solidFill>
                <a:latin typeface="Exo 2" pitchFamily="2" charset="0"/>
                <a:cs typeface="Arial"/>
              </a:rPr>
              <a:t>в</a:t>
            </a:r>
            <a:r>
              <a:rPr lang="ru-RU" sz="1200" dirty="0">
                <a:solidFill>
                  <a:schemeClr val="bg1"/>
                </a:solidFill>
                <a:latin typeface="Exo 2" pitchFamily="2" charset="0"/>
                <a:cs typeface="Arial"/>
              </a:rPr>
              <a:t> </a:t>
            </a:r>
            <a:r>
              <a:rPr sz="1200" dirty="0" err="1">
                <a:solidFill>
                  <a:schemeClr val="bg1"/>
                </a:solidFill>
                <a:latin typeface="Exo 2" pitchFamily="2" charset="0"/>
                <a:cs typeface="Arial"/>
              </a:rPr>
              <a:t>серверную</a:t>
            </a:r>
            <a:r>
              <a:rPr sz="1200" dirty="0">
                <a:solidFill>
                  <a:schemeClr val="bg1"/>
                </a:solidFill>
                <a:latin typeface="Exo 2" pitchFamily="2" charset="0"/>
                <a:cs typeface="Arial"/>
              </a:rPr>
              <a:t> стойку.</a:t>
            </a:r>
          </a:p>
        </p:txBody>
      </p:sp>
      <p:sp>
        <p:nvSpPr>
          <p:cNvPr id="3" name="Открывающая квадратная скобка 2">
            <a:extLst>
              <a:ext uri="{FF2B5EF4-FFF2-40B4-BE49-F238E27FC236}">
                <a16:creationId xmlns:a16="http://schemas.microsoft.com/office/drawing/2014/main" id="{5E4B04E9-E7B2-3245-9C9D-D1ABCA57C78F}"/>
              </a:ext>
            </a:extLst>
          </p:cNvPr>
          <p:cNvSpPr/>
          <p:nvPr/>
        </p:nvSpPr>
        <p:spPr>
          <a:xfrm>
            <a:off x="533400" y="1447800"/>
            <a:ext cx="2133600" cy="5029200"/>
          </a:xfrm>
          <a:prstGeom prst="leftBracket">
            <a:avLst/>
          </a:prstGeom>
          <a:ln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1D21ED2-AC9E-9F42-921C-FE547301644F}"/>
              </a:ext>
            </a:extLst>
          </p:cNvPr>
          <p:cNvSpPr txBox="1"/>
          <p:nvPr/>
        </p:nvSpPr>
        <p:spPr>
          <a:xfrm>
            <a:off x="7010400" y="3561478"/>
            <a:ext cx="4495800" cy="2142894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rgbClr val="0CB28B"/>
                </a:solidFill>
                <a:latin typeface="Exo 2" pitchFamily="2" charset="0"/>
                <a:cs typeface="Arial"/>
              </a:rPr>
              <a:t>Системы хранения </a:t>
            </a:r>
            <a:r>
              <a:rPr sz="1400" dirty="0" err="1">
                <a:solidFill>
                  <a:srgbClr val="0CB28B"/>
                </a:solidFill>
                <a:latin typeface="Exo 2" pitchFamily="2" charset="0"/>
                <a:cs typeface="Arial"/>
              </a:rPr>
              <a:t>данных</a:t>
            </a:r>
            <a:r>
              <a:rPr sz="1400" dirty="0">
                <a:solidFill>
                  <a:srgbClr val="0CB28B"/>
                </a:solidFill>
                <a:latin typeface="Exo 2" pitchFamily="2" charset="0"/>
                <a:cs typeface="Arial"/>
              </a:rPr>
              <a:t> </a:t>
            </a:r>
            <a:r>
              <a:rPr sz="1400" b="1" dirty="0" err="1">
                <a:solidFill>
                  <a:srgbClr val="0CB28B"/>
                </a:solidFill>
                <a:latin typeface="Exo 2" pitchFamily="2" charset="0"/>
                <a:cs typeface="Arial"/>
              </a:rPr>
              <a:t>teamRAY</a:t>
            </a:r>
            <a:endParaRPr lang="ru-RU" sz="1400" b="1" dirty="0">
              <a:solidFill>
                <a:srgbClr val="0CB28B"/>
              </a:solidFill>
              <a:latin typeface="Exo 2" pitchFamily="2" charset="0"/>
              <a:cs typeface="Arial"/>
            </a:endParaRPr>
          </a:p>
          <a:p>
            <a:pPr marL="12700" algn="l">
              <a:lnSpc>
                <a:spcPct val="100000"/>
              </a:lnSpc>
              <a:spcBef>
                <a:spcPts val="270"/>
              </a:spcBef>
            </a:pPr>
            <a:endParaRPr sz="1200" dirty="0">
              <a:solidFill>
                <a:srgbClr val="0CB28B"/>
              </a:solidFill>
              <a:latin typeface="Exo 2" pitchFamily="2" charset="0"/>
              <a:cs typeface="Arial"/>
            </a:endParaRPr>
          </a:p>
          <a:p>
            <a:pPr marL="12700" marR="121285" algn="l">
              <a:lnSpc>
                <a:spcPct val="100000"/>
              </a:lnSpc>
              <a:spcBef>
                <a:spcPts val="130"/>
              </a:spcBef>
            </a:pPr>
            <a:r>
              <a:rPr sz="1200" dirty="0">
                <a:solidFill>
                  <a:schemeClr val="bg1"/>
                </a:solidFill>
                <a:latin typeface="Exo 2" pitchFamily="2" charset="0"/>
                <a:cs typeface="Arial"/>
              </a:rPr>
              <a:t>Системы хранения данных teamRAY – это профессиональные SAN устройства, призванные обеспечить </a:t>
            </a:r>
            <a:r>
              <a:rPr sz="1200" dirty="0" err="1">
                <a:solidFill>
                  <a:schemeClr val="bg1"/>
                </a:solidFill>
                <a:latin typeface="Exo 2" pitchFamily="2" charset="0"/>
                <a:cs typeface="Arial"/>
              </a:rPr>
              <a:t>оптимальные</a:t>
            </a:r>
            <a:r>
              <a:rPr sz="1200" dirty="0">
                <a:solidFill>
                  <a:schemeClr val="bg1"/>
                </a:solidFill>
                <a:latin typeface="Exo 2" pitchFamily="2" charset="0"/>
                <a:cs typeface="Arial"/>
              </a:rPr>
              <a:t> </a:t>
            </a:r>
            <a:r>
              <a:rPr sz="1200" dirty="0" err="1">
                <a:solidFill>
                  <a:schemeClr val="bg1"/>
                </a:solidFill>
                <a:latin typeface="Exo 2" pitchFamily="2" charset="0"/>
                <a:cs typeface="Arial"/>
              </a:rPr>
              <a:t>показатели</a:t>
            </a:r>
            <a:r>
              <a:rPr lang="ru-RU" sz="1200" dirty="0">
                <a:solidFill>
                  <a:schemeClr val="bg1"/>
                </a:solidFill>
                <a:latin typeface="Exo 2" pitchFamily="2" charset="0"/>
                <a:cs typeface="Arial"/>
              </a:rPr>
              <a:t> </a:t>
            </a:r>
            <a:r>
              <a:rPr sz="1200" dirty="0" err="1">
                <a:solidFill>
                  <a:schemeClr val="bg1"/>
                </a:solidFill>
                <a:latin typeface="Exo 2" pitchFamily="2" charset="0"/>
                <a:cs typeface="Arial"/>
              </a:rPr>
              <a:t>скорости</a:t>
            </a:r>
            <a:r>
              <a:rPr sz="1200" dirty="0">
                <a:solidFill>
                  <a:schemeClr val="bg1"/>
                </a:solidFill>
                <a:latin typeface="Exo 2" pitchFamily="2" charset="0"/>
                <a:cs typeface="Arial"/>
              </a:rPr>
              <a:t> доступа к данным, широкий функционал и высокую надёжность хранения.</a:t>
            </a:r>
          </a:p>
          <a:p>
            <a:pPr marL="12700" marR="5080" algn="l">
              <a:lnSpc>
                <a:spcPct val="100000"/>
              </a:lnSpc>
              <a:spcBef>
                <a:spcPts val="1395"/>
              </a:spcBef>
            </a:pPr>
            <a:r>
              <a:rPr sz="1200" b="1" dirty="0" err="1">
                <a:solidFill>
                  <a:schemeClr val="bg1"/>
                </a:solidFill>
                <a:latin typeface="Exo 2" pitchFamily="2" charset="0"/>
                <a:cs typeface="Arial"/>
              </a:rPr>
              <a:t>Два</a:t>
            </a:r>
            <a:r>
              <a:rPr sz="1200" b="1" dirty="0">
                <a:solidFill>
                  <a:schemeClr val="bg1"/>
                </a:solidFill>
                <a:latin typeface="Exo 2" pitchFamily="2" charset="0"/>
                <a:cs typeface="Arial"/>
              </a:rPr>
              <a:t> активных контроллера устройства работают параллельно. При выходе одного из строя, второй продолжит работу без ограничения функционала.</a:t>
            </a:r>
          </a:p>
        </p:txBody>
      </p:sp>
      <p:sp>
        <p:nvSpPr>
          <p:cNvPr id="18" name="Открывающая квадратная скобка 17">
            <a:extLst>
              <a:ext uri="{FF2B5EF4-FFF2-40B4-BE49-F238E27FC236}">
                <a16:creationId xmlns:a16="http://schemas.microsoft.com/office/drawing/2014/main" id="{04A22872-1689-3D4D-A15B-7C2038BDB851}"/>
              </a:ext>
            </a:extLst>
          </p:cNvPr>
          <p:cNvSpPr/>
          <p:nvPr/>
        </p:nvSpPr>
        <p:spPr>
          <a:xfrm>
            <a:off x="6775704" y="1501408"/>
            <a:ext cx="2133600" cy="4975592"/>
          </a:xfrm>
          <a:prstGeom prst="leftBracket">
            <a:avLst/>
          </a:prstGeom>
          <a:ln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object 33">
            <a:extLst>
              <a:ext uri="{FF2B5EF4-FFF2-40B4-BE49-F238E27FC236}">
                <a16:creationId xmlns:a16="http://schemas.microsoft.com/office/drawing/2014/main" id="{7308B43E-F98B-5948-AE67-D71A39754C58}"/>
              </a:ext>
            </a:extLst>
          </p:cNvPr>
          <p:cNvSpPr txBox="1"/>
          <p:nvPr/>
        </p:nvSpPr>
        <p:spPr>
          <a:xfrm>
            <a:off x="4688290" y="1501409"/>
            <a:ext cx="96685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Exo 2" pitchFamily="2" charset="0"/>
                <a:cs typeface="Arial"/>
              </a:rPr>
              <a:t>Совместимо с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Exo 2" pitchFamily="2" charset="0"/>
                <a:cs typeface="Arial"/>
              </a:rPr>
              <a:t>Отечественными ОС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3E049F-10F5-F646-9425-DEA15E15F09D}"/>
              </a:ext>
            </a:extLst>
          </p:cNvPr>
          <p:cNvSpPr txBox="1"/>
          <p:nvPr/>
        </p:nvSpPr>
        <p:spPr>
          <a:xfrm>
            <a:off x="3591514" y="1461655"/>
            <a:ext cx="104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Exo 2" pitchFamily="2" charset="0"/>
              </a:rPr>
              <a:t>Заключение</a:t>
            </a:r>
          </a:p>
          <a:p>
            <a:r>
              <a:rPr lang="ru-RU" sz="800" dirty="0" err="1">
                <a:solidFill>
                  <a:schemeClr val="bg1">
                    <a:lumMod val="75000"/>
                  </a:schemeClr>
                </a:solidFill>
                <a:latin typeface="Exo 2" pitchFamily="2" charset="0"/>
              </a:rPr>
              <a:t>Минпромторг</a:t>
            </a:r>
            <a:endParaRPr lang="ru-RU" sz="800" dirty="0">
              <a:solidFill>
                <a:schemeClr val="bg1">
                  <a:lumMod val="75000"/>
                </a:schemeClr>
              </a:solidFill>
              <a:latin typeface="Exo 2" pitchFamily="2" charset="0"/>
            </a:endParaRPr>
          </a:p>
          <a:p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Exo 2" pitchFamily="2" charset="0"/>
              </a:rPr>
              <a:t>России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9A733DDC-2E27-B746-B159-10ADC5862F46}"/>
              </a:ext>
            </a:extLst>
          </p:cNvPr>
          <p:cNvSpPr/>
          <p:nvPr/>
        </p:nvSpPr>
        <p:spPr>
          <a:xfrm>
            <a:off x="3582104" y="1428622"/>
            <a:ext cx="860767" cy="533400"/>
          </a:xfrm>
          <a:prstGeom prst="roundRect">
            <a:avLst/>
          </a:prstGeom>
          <a:noFill/>
          <a:ln w="6350">
            <a:solidFill>
              <a:srgbClr val="0CB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D32A7BA8-A95C-0842-B869-A8AB79517E7D}"/>
              </a:ext>
            </a:extLst>
          </p:cNvPr>
          <p:cNvSpPr/>
          <p:nvPr/>
        </p:nvSpPr>
        <p:spPr>
          <a:xfrm>
            <a:off x="4613216" y="1428622"/>
            <a:ext cx="966854" cy="533400"/>
          </a:xfrm>
          <a:prstGeom prst="roundRect">
            <a:avLst/>
          </a:prstGeom>
          <a:noFill/>
          <a:ln w="6350">
            <a:solidFill>
              <a:srgbClr val="0CB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6" descr="ICL Services | Каталог ИТ-компаний / ICL Services / 12NEWS.RU">
            <a:extLst>
              <a:ext uri="{FF2B5EF4-FFF2-40B4-BE49-F238E27FC236}">
                <a16:creationId xmlns:a16="http://schemas.microsoft.com/office/drawing/2014/main" id="{168C9003-E20B-1345-A977-EAF8D1B94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8"/>
          <a:stretch/>
        </p:blipFill>
        <p:spPr bwMode="auto">
          <a:xfrm>
            <a:off x="3685101" y="258043"/>
            <a:ext cx="654771" cy="3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445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863CB-A67D-C74F-835A-3FA0DF9847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/>
              <a:t>UTINET</a:t>
            </a:r>
            <a:endParaRPr lang="ru-RU" dirty="0"/>
          </a:p>
        </p:txBody>
      </p:sp>
      <p:pic>
        <p:nvPicPr>
          <p:cNvPr id="3" name="Picture 24" descr="Ютинет — Википедия">
            <a:extLst>
              <a:ext uri="{FF2B5EF4-FFF2-40B4-BE49-F238E27FC236}">
                <a16:creationId xmlns:a16="http://schemas.microsoft.com/office/drawing/2014/main" id="{813EFAB2-A156-6E40-9451-FDDB495CC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09091"/>
            <a:ext cx="2830021" cy="106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5564A2-8B8E-CF47-84B3-DF3254998DDD}"/>
              </a:ext>
            </a:extLst>
          </p:cNvPr>
          <p:cNvSpPr/>
          <p:nvPr/>
        </p:nvSpPr>
        <p:spPr>
          <a:xfrm>
            <a:off x="3733800" y="2286000"/>
            <a:ext cx="75765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" sz="1400" b="0" i="0" dirty="0">
                <a:solidFill>
                  <a:schemeClr val="bg1"/>
                </a:solidFill>
                <a:effectLst/>
                <a:latin typeface="Exo 2" pitchFamily="2" charset="0"/>
              </a:rPr>
              <a:t>UTINET -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Exo 2" pitchFamily="2" charset="0"/>
              </a:rPr>
              <a:t>официальный производитель российских ИТ-решений на базе отечественного оборудования и программного обеспечения (включая программные продукты для построения </a:t>
            </a:r>
            <a:r>
              <a:rPr lang="ru-RU" sz="1400" b="0" i="0" dirty="0" err="1">
                <a:solidFill>
                  <a:schemeClr val="bg1"/>
                </a:solidFill>
                <a:effectLst/>
                <a:latin typeface="Exo 2" pitchFamily="2" charset="0"/>
              </a:rPr>
              <a:t>гиперконвергентных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Exo 2" pitchFamily="2" charset="0"/>
              </a:rPr>
              <a:t> систем).</a:t>
            </a:r>
          </a:p>
          <a:p>
            <a:pPr algn="l"/>
            <a:endParaRPr lang="ru-RU" sz="1400" b="0" i="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algn="l"/>
            <a:r>
              <a:rPr lang="ru-RU" sz="1400" b="0" i="0" dirty="0">
                <a:solidFill>
                  <a:schemeClr val="bg1"/>
                </a:solidFill>
                <a:effectLst/>
                <a:latin typeface="Exo 2" pitchFamily="2" charset="0"/>
              </a:rPr>
              <a:t>Серверы и 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п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Exo 2" pitchFamily="2" charset="0"/>
              </a:rPr>
              <a:t>рограммное обеспечение 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Exo 2" pitchFamily="2" charset="0"/>
              </a:rPr>
              <a:t> </a:t>
            </a:r>
            <a:r>
              <a:rPr lang="en" sz="1400" b="0" i="0" dirty="0">
                <a:solidFill>
                  <a:schemeClr val="bg1"/>
                </a:solidFill>
                <a:effectLst/>
                <a:latin typeface="Exo 2" pitchFamily="2" charset="0"/>
              </a:rPr>
              <a:t>UTINET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Exo 2" pitchFamily="2" charset="0"/>
              </a:rPr>
              <a:t>официально признаны российскими и присутствуют в </a:t>
            </a:r>
            <a:r>
              <a:rPr lang="ru-RU" sz="1400" b="0" i="0" u="sng" strike="noStrike" dirty="0">
                <a:solidFill>
                  <a:schemeClr val="bg1"/>
                </a:solidFill>
                <a:effectLst/>
                <a:latin typeface="Exo 2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Реестре промышленной продукции МИНПРОМТОРГ РФ</a:t>
            </a:r>
            <a:r>
              <a:rPr lang="ru-RU" sz="1400" b="0" i="0" u="sng" strike="noStrike" dirty="0">
                <a:solidFill>
                  <a:schemeClr val="bg1"/>
                </a:solidFill>
                <a:effectLst/>
                <a:latin typeface="Exo 2" pitchFamily="2" charset="0"/>
              </a:rPr>
              <a:t> и </a:t>
            </a:r>
            <a:r>
              <a:rPr lang="ru-RU" sz="1400" u="sng" strike="noStrike" dirty="0">
                <a:solidFill>
                  <a:schemeClr val="bg1"/>
                </a:solidFill>
                <a:latin typeface="Exo 2" pitchFamily="2" charset="0"/>
              </a:rPr>
              <a:t>Р</a:t>
            </a:r>
            <a:r>
              <a:rPr lang="ru-RU" sz="1400" b="0" i="0" u="sng" dirty="0">
                <a:solidFill>
                  <a:schemeClr val="bg1"/>
                </a:solidFill>
                <a:effectLst/>
                <a:latin typeface="Exo 2" pitchFamily="2" charset="0"/>
              </a:rPr>
              <a:t>еестре программного обеспечения МИНЦИФРЫ РФ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Exo 2" pitchFamily="2" charset="0"/>
              </a:rPr>
              <a:t>.</a:t>
            </a:r>
          </a:p>
          <a:p>
            <a:pPr algn="l"/>
            <a:endParaRPr lang="ru-RU" sz="1400" b="0" i="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r>
              <a:rPr lang="en" sz="1400" b="0" i="0" dirty="0">
                <a:solidFill>
                  <a:schemeClr val="bg1"/>
                </a:solidFill>
                <a:effectLst/>
                <a:latin typeface="Exo 2" pitchFamily="2" charset="0"/>
              </a:rPr>
              <a:t>UTINET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Exo 2" pitchFamily="2" charset="0"/>
              </a:rPr>
              <a:t> продолжаем разработку новых российских продуктов для аппаратной части комплексов </a:t>
            </a:r>
            <a:r>
              <a:rPr lang="en" sz="1400" b="0" i="0" dirty="0">
                <a:solidFill>
                  <a:schemeClr val="bg1"/>
                </a:solidFill>
                <a:effectLst/>
                <a:latin typeface="Exo 2" pitchFamily="2" charset="0"/>
              </a:rPr>
              <a:t>UTINET.</a:t>
            </a:r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8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49C45EC-0CDB-48E7-8FDA-28B902887FDB}"/>
              </a:ext>
            </a:extLst>
          </p:cNvPr>
          <p:cNvSpPr txBox="1"/>
          <p:nvPr/>
        </p:nvSpPr>
        <p:spPr>
          <a:xfrm>
            <a:off x="558502" y="1663787"/>
            <a:ext cx="38604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FFFF"/>
                </a:solidFill>
                <a:effectLst/>
                <a:latin typeface="Exo 2" pitchFamily="2" charset="0"/>
              </a:rPr>
              <a:t>Отечественное производство серверов и СХД</a:t>
            </a:r>
            <a:endParaRPr lang="en-US" sz="1000" dirty="0">
              <a:solidFill>
                <a:srgbClr val="FFFFFF"/>
              </a:solidFill>
              <a:effectLst/>
              <a:latin typeface="Exo 2" pitchFamily="2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FFFF"/>
                </a:solidFill>
                <a:effectLst/>
                <a:latin typeface="Exo 2" pitchFamily="2" charset="0"/>
              </a:rPr>
              <a:t>В Реестре промышленной продукции МИНПРОМТОРГ РФ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FFFFFF"/>
              </a:solidFill>
              <a:latin typeface="Exo 2" pitchFamily="2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FFFF"/>
                </a:solidFill>
                <a:effectLst/>
                <a:latin typeface="Exo 2" pitchFamily="2" charset="0"/>
              </a:rPr>
              <a:t>Отечественные программные продукты</a:t>
            </a:r>
            <a:endParaRPr lang="en-US" sz="1000" dirty="0">
              <a:solidFill>
                <a:srgbClr val="FFFFFF"/>
              </a:solidFill>
              <a:effectLst/>
              <a:latin typeface="Exo 2" pitchFamily="2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FFFFFF"/>
                </a:solidFill>
                <a:effectLst/>
                <a:latin typeface="Exo 2" pitchFamily="2" charset="0"/>
              </a:rPr>
              <a:t>В Российском реестре программного обеспечения</a:t>
            </a:r>
            <a:br>
              <a:rPr lang="ru-RU" sz="1000" dirty="0">
                <a:solidFill>
                  <a:srgbClr val="FFFFFF"/>
                </a:solidFill>
                <a:effectLst/>
                <a:latin typeface="Exo 2" pitchFamily="2" charset="0"/>
              </a:rPr>
            </a:br>
            <a:r>
              <a:rPr lang="ru-RU" sz="1000" dirty="0">
                <a:solidFill>
                  <a:srgbClr val="FFFFFF"/>
                </a:solidFill>
                <a:effectLst/>
                <a:latin typeface="Exo 2" pitchFamily="2" charset="0"/>
              </a:rPr>
              <a:t>МИНЦИФРЫ РФ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ACC27633-7725-8340-AC2F-01784B2F50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Оборудование и ПО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5C6B6-2818-6441-8EA8-38976E7CB6D6}"/>
              </a:ext>
            </a:extLst>
          </p:cNvPr>
          <p:cNvSpPr txBox="1"/>
          <p:nvPr/>
        </p:nvSpPr>
        <p:spPr>
          <a:xfrm>
            <a:off x="5005506" y="2218695"/>
            <a:ext cx="30716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CB28B"/>
                </a:solidFill>
                <a:latin typeface="Exo 2" pitchFamily="2" charset="0"/>
              </a:rPr>
              <a:t>Серверы </a:t>
            </a:r>
            <a:r>
              <a:rPr lang="en" dirty="0">
                <a:solidFill>
                  <a:srgbClr val="0CB28B"/>
                </a:solidFill>
                <a:latin typeface="Exo 2" pitchFamily="2" charset="0"/>
              </a:rPr>
              <a:t>UTINET </a:t>
            </a:r>
            <a:r>
              <a:rPr lang="en" dirty="0" err="1">
                <a:solidFill>
                  <a:srgbClr val="0CB28B"/>
                </a:solidFill>
                <a:latin typeface="Exo 2" pitchFamily="2" charset="0"/>
              </a:rPr>
              <a:t>Corenetic</a:t>
            </a:r>
            <a:endParaRPr lang="en" dirty="0">
              <a:solidFill>
                <a:srgbClr val="0CB28B"/>
              </a:solidFill>
              <a:latin typeface="Exo 2" pitchFamily="2" charset="0"/>
            </a:endParaRPr>
          </a:p>
          <a:p>
            <a:endParaRPr lang="en" dirty="0">
              <a:solidFill>
                <a:srgbClr val="0CB28B"/>
              </a:solidFill>
              <a:latin typeface="Exo 2" pitchFamily="2" charset="0"/>
            </a:endParaRPr>
          </a:p>
          <a:p>
            <a:pPr marL="171450" indent="-171450">
              <a:buClr>
                <a:srgbClr val="0CB28B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Заключение МИНПРОМТОРГ в соответствии с ПП 719</a:t>
            </a:r>
          </a:p>
          <a:p>
            <a:pPr marL="171450" indent="-171450">
              <a:buClr>
                <a:srgbClr val="0CB28B"/>
              </a:buClr>
              <a:buFont typeface="Wingdings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Зарегистрировано в реестре российской продукции в соответствии с ПП 878</a:t>
            </a:r>
          </a:p>
          <a:p>
            <a:endParaRPr lang="en" dirty="0">
              <a:solidFill>
                <a:srgbClr val="0CB28B"/>
              </a:solidFill>
              <a:latin typeface="Exo 2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43ECBD-3912-EB45-A85E-C87ABDA22109}"/>
              </a:ext>
            </a:extLst>
          </p:cNvPr>
          <p:cNvSpPr/>
          <p:nvPr/>
        </p:nvSpPr>
        <p:spPr>
          <a:xfrm>
            <a:off x="8678711" y="2218695"/>
            <a:ext cx="28049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0CB28B"/>
                </a:solidFill>
                <a:effectLst/>
                <a:latin typeface="Exo 2" pitchFamily="2" charset="0"/>
              </a:rPr>
              <a:t>СХД </a:t>
            </a:r>
            <a:r>
              <a:rPr lang="en" b="0" i="0" dirty="0">
                <a:solidFill>
                  <a:srgbClr val="0CB28B"/>
                </a:solidFill>
                <a:effectLst/>
                <a:latin typeface="Exo 2" pitchFamily="2" charset="0"/>
              </a:rPr>
              <a:t>UTINET </a:t>
            </a:r>
            <a:r>
              <a:rPr lang="en" b="0" i="0" dirty="0" err="1">
                <a:solidFill>
                  <a:srgbClr val="0CB28B"/>
                </a:solidFill>
                <a:effectLst/>
                <a:latin typeface="Exo 2" pitchFamily="2" charset="0"/>
              </a:rPr>
              <a:t>Prostor</a:t>
            </a:r>
            <a:endParaRPr lang="en" b="0" i="0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l"/>
            <a:endParaRPr lang="en" b="0" i="0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l"/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Системы хранения данных на базе отечественных компонентов</a:t>
            </a:r>
            <a:endParaRPr lang="en" sz="1200" b="0" i="0" dirty="0">
              <a:solidFill>
                <a:schemeClr val="bg1"/>
              </a:solidFill>
              <a:effectLst/>
              <a:latin typeface="Exo 2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56235B-BDED-974A-BDED-8C60CF129A3F}"/>
              </a:ext>
            </a:extLst>
          </p:cNvPr>
          <p:cNvSpPr/>
          <p:nvPr/>
        </p:nvSpPr>
        <p:spPr>
          <a:xfrm>
            <a:off x="5005506" y="4083221"/>
            <a:ext cx="276689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0CB28B"/>
                </a:solidFill>
                <a:effectLst/>
                <a:latin typeface="Exo 2" pitchFamily="2" charset="0"/>
              </a:rPr>
              <a:t>Сетевое оборудование </a:t>
            </a:r>
          </a:p>
          <a:p>
            <a:pPr algn="l"/>
            <a:r>
              <a:rPr lang="en" b="0" i="0" dirty="0">
                <a:solidFill>
                  <a:srgbClr val="0CB28B"/>
                </a:solidFill>
                <a:effectLst/>
                <a:latin typeface="Exo 2" pitchFamily="2" charset="0"/>
              </a:rPr>
              <a:t>UTINET </a:t>
            </a:r>
            <a:r>
              <a:rPr lang="en" b="0" i="0" dirty="0" err="1">
                <a:solidFill>
                  <a:srgbClr val="0CB28B"/>
                </a:solidFill>
                <a:effectLst/>
                <a:latin typeface="Exo 2" pitchFamily="2" charset="0"/>
              </a:rPr>
              <a:t>Opticstack</a:t>
            </a:r>
            <a:endParaRPr lang="en" b="0" i="0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l"/>
            <a:endParaRPr lang="en" dirty="0">
              <a:solidFill>
                <a:srgbClr val="0CB28B"/>
              </a:solidFill>
              <a:latin typeface="Exo 2" pitchFamily="2" charset="0"/>
            </a:endParaRPr>
          </a:p>
          <a:p>
            <a:pPr algn="l"/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Сетевое оборудование корпоративного класса</a:t>
            </a:r>
            <a:endParaRPr lang="en" sz="1200" b="0" i="0" dirty="0">
              <a:solidFill>
                <a:schemeClr val="bg1"/>
              </a:solidFill>
              <a:effectLst/>
              <a:latin typeface="Exo 2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93CDCDD-63B3-AA45-8C2A-6695DFB4D129}"/>
              </a:ext>
            </a:extLst>
          </p:cNvPr>
          <p:cNvSpPr/>
          <p:nvPr/>
        </p:nvSpPr>
        <p:spPr>
          <a:xfrm>
            <a:off x="8664120" y="4111571"/>
            <a:ext cx="30560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0CB28B"/>
                </a:solidFill>
                <a:effectLst/>
                <a:latin typeface="Exo 2" pitchFamily="2" charset="0"/>
              </a:rPr>
              <a:t>Программные продукты</a:t>
            </a:r>
          </a:p>
          <a:p>
            <a:pPr algn="l"/>
            <a:endParaRPr lang="ru-RU" dirty="0">
              <a:solidFill>
                <a:srgbClr val="0CB28B"/>
              </a:solidFill>
              <a:latin typeface="Exo 2" pitchFamily="2" charset="0"/>
            </a:endParaRPr>
          </a:p>
          <a:p>
            <a:pPr marL="171450" indent="-171450" algn="l">
              <a:buClr>
                <a:srgbClr val="0CB28B"/>
              </a:buClr>
              <a:buFont typeface="Wingdings" pitchFamily="2" charset="2"/>
              <a:buChar char="§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Виртуализация </a:t>
            </a:r>
            <a:r>
              <a:rPr lang="en" sz="1200" b="0" i="0" strike="noStrike" dirty="0">
                <a:solidFill>
                  <a:schemeClr val="bg1"/>
                </a:solidFill>
                <a:effectLst/>
                <a:latin typeface="Exo 2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UTINET Glovirt</a:t>
            </a:r>
            <a:endParaRPr lang="ru-RU" sz="1200" b="0" i="0" strike="noStrike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marL="171450" indent="-171450" algn="l">
              <a:buClr>
                <a:srgbClr val="0CB28B"/>
              </a:buClr>
              <a:buFont typeface="Wingdings" pitchFamily="2" charset="2"/>
              <a:buChar char="§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Сетевое хранилище </a:t>
            </a:r>
            <a:r>
              <a:rPr lang="en" sz="1200" b="0" i="0" strike="noStrike" dirty="0">
                <a:solidFill>
                  <a:schemeClr val="bg1"/>
                </a:solidFill>
                <a:effectLst/>
                <a:latin typeface="Exo 2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UTINET Nasco</a:t>
            </a:r>
            <a:endParaRPr lang="ru-RU" sz="1200" b="0" i="0" strike="noStrike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marL="171450" indent="-171450" algn="l">
              <a:buClr>
                <a:srgbClr val="0CB28B"/>
              </a:buClr>
              <a:buFont typeface="Wingdings" pitchFamily="2" charset="2"/>
              <a:buChar char="§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Программный комплекс для тонких клиентов </a:t>
            </a:r>
            <a:r>
              <a:rPr lang="en" sz="1200" b="0" i="0" strike="noStrike" dirty="0">
                <a:solidFill>
                  <a:schemeClr val="bg1"/>
                </a:solidFill>
                <a:effectLst/>
                <a:latin typeface="Exo 2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UTINET Uthin</a:t>
            </a:r>
            <a:endParaRPr lang="ru-RU" sz="1200" b="0" i="0" strike="noStrike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marL="171450" indent="-171450" algn="l">
              <a:buClr>
                <a:srgbClr val="0CB28B"/>
              </a:buClr>
              <a:buFont typeface="Wingdings" pitchFamily="2" charset="2"/>
              <a:buChar char="§"/>
            </a:pPr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Система мониторинга</a:t>
            </a:r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 </a:t>
            </a:r>
            <a:r>
              <a:rPr lang="en" sz="1200" b="0" i="0" strike="noStrike" dirty="0">
                <a:solidFill>
                  <a:schemeClr val="bg1"/>
                </a:solidFill>
                <a:effectLst/>
                <a:latin typeface="Exo 2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UTINET Uview</a:t>
            </a:r>
            <a:endParaRPr lang="ru-RU" sz="1200" dirty="0">
              <a:solidFill>
                <a:schemeClr val="bg1"/>
              </a:solidFill>
              <a:latin typeface="Exo 2" pitchFamily="2" charset="0"/>
            </a:endParaRPr>
          </a:p>
        </p:txBody>
      </p:sp>
      <p:pic>
        <p:nvPicPr>
          <p:cNvPr id="15" name="Picture 24" descr="Ютинет — Википедия">
            <a:extLst>
              <a:ext uri="{FF2B5EF4-FFF2-40B4-BE49-F238E27FC236}">
                <a16:creationId xmlns:a16="http://schemas.microsoft.com/office/drawing/2014/main" id="{5D163F29-4D46-4348-9E99-6CE3AEEF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4442"/>
            <a:ext cx="914400" cy="34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E239E3-CA3A-DA40-ADA4-39F1B937EF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48" y="685800"/>
            <a:ext cx="2069865" cy="206986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9F58607-EAFB-924F-8A0C-914CEA8094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642" y="821526"/>
            <a:ext cx="2540000" cy="1905000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69B26D54-3B67-3C45-919B-17D91100DEBB}"/>
              </a:ext>
            </a:extLst>
          </p:cNvPr>
          <p:cNvCxnSpPr>
            <a:cxnSpLocks/>
          </p:cNvCxnSpPr>
          <p:nvPr/>
        </p:nvCxnSpPr>
        <p:spPr>
          <a:xfrm>
            <a:off x="8229600" y="1275540"/>
            <a:ext cx="0" cy="5105400"/>
          </a:xfrm>
          <a:prstGeom prst="line">
            <a:avLst/>
          </a:prstGeom>
          <a:ln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DFA487D4-2481-524B-A5A0-42DB33B2A889}"/>
              </a:ext>
            </a:extLst>
          </p:cNvPr>
          <p:cNvCxnSpPr/>
          <p:nvPr/>
        </p:nvCxnSpPr>
        <p:spPr>
          <a:xfrm>
            <a:off x="4876800" y="3942540"/>
            <a:ext cx="6858000" cy="0"/>
          </a:xfrm>
          <a:prstGeom prst="line">
            <a:avLst/>
          </a:prstGeom>
          <a:ln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905803B-3DEF-BD48-90EA-AE580043BA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76" y="5246943"/>
            <a:ext cx="2661378" cy="1037937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9304415-15C4-AF4A-B539-21EFC995C92F}"/>
              </a:ext>
            </a:extLst>
          </p:cNvPr>
          <p:cNvSpPr/>
          <p:nvPr/>
        </p:nvSpPr>
        <p:spPr>
          <a:xfrm>
            <a:off x="592604" y="2967335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0" dirty="0">
                <a:solidFill>
                  <a:srgbClr val="0CB28B"/>
                </a:solidFill>
                <a:effectLst/>
                <a:latin typeface="Exo 2" pitchFamily="2" charset="0"/>
              </a:rPr>
              <a:t>Отечественное производство</a:t>
            </a:r>
            <a:endParaRPr lang="en-US" sz="1200" b="1" i="0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ИТ-решения на базе российских компонентов</a:t>
            </a:r>
            <a:endParaRPr lang="ru-RU" sz="1200" dirty="0">
              <a:solidFill>
                <a:schemeClr val="bg1"/>
              </a:solidFill>
              <a:latin typeface="Exo 2" pitchFamily="2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2ADA105-AC5C-E54E-9C3A-453C5FFB58EF}"/>
              </a:ext>
            </a:extLst>
          </p:cNvPr>
          <p:cNvSpPr/>
          <p:nvPr/>
        </p:nvSpPr>
        <p:spPr>
          <a:xfrm>
            <a:off x="592604" y="3648222"/>
            <a:ext cx="3993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0" dirty="0">
                <a:solidFill>
                  <a:srgbClr val="0CB28B"/>
                </a:solidFill>
                <a:effectLst/>
                <a:latin typeface="Exo 2" pitchFamily="2" charset="0"/>
              </a:rPr>
              <a:t>Уникальный продукт</a:t>
            </a:r>
            <a:endParaRPr lang="en-US" sz="1200" b="1" i="0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r>
              <a:rPr lang="ru-RU" sz="1200" b="0" i="0" dirty="0">
                <a:solidFill>
                  <a:schemeClr val="bg1"/>
                </a:solidFill>
                <a:effectLst/>
                <a:latin typeface="Exo 2" pitchFamily="2" charset="0"/>
              </a:rPr>
              <a:t>Решения могут включать уникальное российское ПО</a:t>
            </a:r>
            <a:endParaRPr lang="ru-RU" sz="1200" dirty="0">
              <a:solidFill>
                <a:schemeClr val="bg1"/>
              </a:solidFill>
              <a:latin typeface="Exo 2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284CB6-EDCE-7442-A3EE-0E3FF4F29857}"/>
              </a:ext>
            </a:extLst>
          </p:cNvPr>
          <p:cNvSpPr txBox="1"/>
          <p:nvPr/>
        </p:nvSpPr>
        <p:spPr>
          <a:xfrm>
            <a:off x="592604" y="4329109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CB28B"/>
                </a:solidFill>
                <a:latin typeface="Exo 2" pitchFamily="2" charset="0"/>
              </a:rPr>
              <a:t>Совместимость</a:t>
            </a:r>
            <a:endParaRPr lang="en-US" sz="1200" b="1" dirty="0">
              <a:solidFill>
                <a:srgbClr val="0CB28B"/>
              </a:solidFill>
              <a:latin typeface="Exo 2" pitchFamily="2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Решения совместимы с продуктами ведущих брендов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F092E8-CEF7-B541-8C8B-6462CF81742F}"/>
              </a:ext>
            </a:extLst>
          </p:cNvPr>
          <p:cNvSpPr txBox="1"/>
          <p:nvPr/>
        </p:nvSpPr>
        <p:spPr>
          <a:xfrm>
            <a:off x="592604" y="5003811"/>
            <a:ext cx="412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CB28B"/>
                </a:solidFill>
                <a:latin typeface="Exo 2" pitchFamily="2" charset="0"/>
              </a:rPr>
              <a:t>Поддержка и сервис</a:t>
            </a:r>
            <a:endParaRPr lang="en-US" sz="1200" b="1" dirty="0">
              <a:solidFill>
                <a:srgbClr val="0CB28B"/>
              </a:solidFill>
              <a:latin typeface="Exo 2" pitchFamily="2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Сервисные планы сроком от 1 до 5 лет, включая формат </a:t>
            </a:r>
            <a:r>
              <a:rPr lang="en" sz="1200" dirty="0">
                <a:solidFill>
                  <a:schemeClr val="bg1"/>
                </a:solidFill>
                <a:latin typeface="Exo 2" pitchFamily="2" charset="0"/>
              </a:rPr>
              <a:t>NBD</a:t>
            </a:r>
            <a:endParaRPr lang="ru-RU" sz="1200" dirty="0">
              <a:solidFill>
                <a:schemeClr val="bg1"/>
              </a:solidFill>
              <a:latin typeface="Exo 2" pitchFamily="2" charset="0"/>
            </a:endParaRPr>
          </a:p>
        </p:txBody>
      </p:sp>
      <p:sp>
        <p:nvSpPr>
          <p:cNvPr id="40" name="Открывающая квадратная скобка 39">
            <a:extLst>
              <a:ext uri="{FF2B5EF4-FFF2-40B4-BE49-F238E27FC236}">
                <a16:creationId xmlns:a16="http://schemas.microsoft.com/office/drawing/2014/main" id="{2A07A494-756D-2E4C-A5AA-F86B5E54D212}"/>
              </a:ext>
            </a:extLst>
          </p:cNvPr>
          <p:cNvSpPr/>
          <p:nvPr/>
        </p:nvSpPr>
        <p:spPr>
          <a:xfrm>
            <a:off x="457200" y="1275540"/>
            <a:ext cx="2743200" cy="4744260"/>
          </a:xfrm>
          <a:prstGeom prst="leftBracket">
            <a:avLst/>
          </a:prstGeom>
          <a:ln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0FFFF97-5980-1A44-A236-6290EFC99F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8388" y="2774572"/>
            <a:ext cx="206012" cy="20601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4A4B1F9-A704-9D47-AB4B-23091FDB8F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8388" y="3441950"/>
            <a:ext cx="206012" cy="20601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447619F-EFE1-2843-822C-6D353567E0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8388" y="4143613"/>
            <a:ext cx="206012" cy="20601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47A7197-224D-CF45-BDCE-A565F51862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8388" y="4794416"/>
            <a:ext cx="206012" cy="2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26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D6319-B7A4-5B41-BBED-C8D43359A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</p:spPr>
        <p:txBody>
          <a:bodyPr/>
          <a:lstStyle/>
          <a:p>
            <a:r>
              <a:rPr lang="ru-RU" dirty="0"/>
              <a:t>АЭРОДИСК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CA36C2-23E8-7544-B465-A72333AAD254}"/>
              </a:ext>
            </a:extLst>
          </p:cNvPr>
          <p:cNvSpPr txBox="1"/>
          <p:nvPr/>
        </p:nvSpPr>
        <p:spPr>
          <a:xfrm>
            <a:off x="3429000" y="3048000"/>
            <a:ext cx="7239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АЭРОДИСК — российский производитель инновационных решений в области хранения данных и виртуализации.</a:t>
            </a:r>
            <a:endParaRPr lang="en-US" sz="140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endParaRPr lang="ru-RU" sz="140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Разработка систем хранения данных АЭРОДИСК началась в 2011 году. Сегодня компания является резидентом Сколково. У АЭРОДИСК есть сервисные центры во всех регионах России, а также в Казахстане и Белоруссии (всего 120 сервисных центров). 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3080A0-8085-1D4D-A791-8D2627B57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24200"/>
            <a:ext cx="2438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6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6C71B8-FB9B-4123-B540-31BA92DF6B5D}"/>
              </a:ext>
            </a:extLst>
          </p:cNvPr>
          <p:cNvSpPr txBox="1"/>
          <p:nvPr/>
        </p:nvSpPr>
        <p:spPr>
          <a:xfrm>
            <a:off x="4232315" y="1492746"/>
            <a:ext cx="24522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u="none" strike="noStrike" cap="all" dirty="0">
                <a:solidFill>
                  <a:srgbClr val="0CB28B"/>
                </a:solidFill>
                <a:effectLst/>
                <a:latin typeface="Exo 2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АЭРОДИСК ВОСТОК</a:t>
            </a:r>
            <a:endParaRPr lang="ru-RU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l" fontAlgn="base"/>
            <a:r>
              <a:rPr lang="ru-RU" sz="1400" dirty="0">
                <a:solidFill>
                  <a:srgbClr val="0CB28B"/>
                </a:solidFill>
                <a:effectLst/>
                <a:latin typeface="Exo 2" pitchFamily="2" charset="0"/>
              </a:rPr>
              <a:t>Система хранения данных</a:t>
            </a:r>
          </a:p>
          <a:p>
            <a:pPr algn="l" fontAlgn="base"/>
            <a:endParaRPr lang="ru-RU" sz="140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algn="l" fontAlgn="base"/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Система хранения данных, полностью разработанная и произведённая в России.</a:t>
            </a:r>
            <a:b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</a:br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Работает на процессорах «Эльбрус» и имеет</a:t>
            </a:r>
            <a:b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</a:br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весь функционал ПО АЭРОДИСК Engine.</a:t>
            </a:r>
          </a:p>
        </p:txBody>
      </p:sp>
      <p:pic>
        <p:nvPicPr>
          <p:cNvPr id="1026" name="Picture 2" descr="АЭРОДИСК Восток">
            <a:extLst>
              <a:ext uri="{FF2B5EF4-FFF2-40B4-BE49-F238E27FC236}">
                <a16:creationId xmlns:a16="http://schemas.microsoft.com/office/drawing/2014/main" id="{7BA8893C-1A4C-4F00-8C5A-3D11ECCD7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27" y="3723877"/>
            <a:ext cx="5921901" cy="274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АЭРОДИСК Engine">
            <a:extLst>
              <a:ext uri="{FF2B5EF4-FFF2-40B4-BE49-F238E27FC236}">
                <a16:creationId xmlns:a16="http://schemas.microsoft.com/office/drawing/2014/main" id="{0D34208B-6272-4AE3-9EA6-6B1D8D6C8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296" y="3858442"/>
            <a:ext cx="5729842" cy="26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A9497C-7AA9-4151-AAA0-A3E7DAE94B55}"/>
              </a:ext>
            </a:extLst>
          </p:cNvPr>
          <p:cNvSpPr txBox="1"/>
          <p:nvPr/>
        </p:nvSpPr>
        <p:spPr>
          <a:xfrm>
            <a:off x="7793453" y="1492746"/>
            <a:ext cx="28194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u="none" strike="noStrike" cap="all" dirty="0">
                <a:solidFill>
                  <a:srgbClr val="0CB28B"/>
                </a:solidFill>
                <a:effectLst/>
                <a:latin typeface="Exo 2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АЭРОДИСК VAIR</a:t>
            </a:r>
            <a:endParaRPr lang="ru-RU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l" fontAlgn="base"/>
            <a:r>
              <a:rPr lang="ru-RU" sz="1400" dirty="0" err="1">
                <a:solidFill>
                  <a:srgbClr val="0CB28B"/>
                </a:solidFill>
                <a:effectLst/>
                <a:latin typeface="Exo 2" pitchFamily="2" charset="0"/>
              </a:rPr>
              <a:t>Гиперконвергентная</a:t>
            </a:r>
            <a:r>
              <a:rPr lang="ru-RU" sz="1400" dirty="0">
                <a:solidFill>
                  <a:srgbClr val="0CB28B"/>
                </a:solidFill>
                <a:effectLst/>
                <a:latin typeface="Exo 2" pitchFamily="2" charset="0"/>
              </a:rPr>
              <a:t> система</a:t>
            </a:r>
          </a:p>
          <a:p>
            <a:pPr algn="l" fontAlgn="base"/>
            <a:endParaRPr lang="ru-RU" sz="140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algn="l" fontAlgn="base"/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Инновационный подход к созданию ИТ-инфраструктуры любого масштаба и сложности, позволяющий объединить </a:t>
            </a:r>
            <a:r>
              <a:rPr lang="ru-RU" sz="1400" dirty="0" err="1">
                <a:solidFill>
                  <a:schemeClr val="bg1"/>
                </a:solidFill>
                <a:effectLst/>
                <a:latin typeface="Exo 2" pitchFamily="2" charset="0"/>
              </a:rPr>
              <a:t>scale-out</a:t>
            </a:r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 СХД и систему виртуализации в одну легко масштабируемую и </a:t>
            </a:r>
            <a:r>
              <a:rPr lang="ru-RU" sz="1400" dirty="0" err="1">
                <a:solidFill>
                  <a:schemeClr val="bg1"/>
                </a:solidFill>
                <a:effectLst/>
                <a:latin typeface="Exo 2" pitchFamily="2" charset="0"/>
              </a:rPr>
              <a:t>высокодоступную</a:t>
            </a:r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 систему. </a:t>
            </a:r>
          </a:p>
        </p:txBody>
      </p:sp>
      <p:pic>
        <p:nvPicPr>
          <p:cNvPr id="1030" name="Picture 6" descr="АЭРОДИСК vAIR">
            <a:extLst>
              <a:ext uri="{FF2B5EF4-FFF2-40B4-BE49-F238E27FC236}">
                <a16:creationId xmlns:a16="http://schemas.microsoft.com/office/drawing/2014/main" id="{0B02677D-93AB-4992-9A5C-0D9BDAFC3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925" y="3801070"/>
            <a:ext cx="3785652" cy="252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7C2FBBB-D922-694C-936F-D70C052E2A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Решений в области хранения данных и виртуализации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DACFF3-183A-834B-8EC0-DD4BAFFC83C4}"/>
              </a:ext>
            </a:extLst>
          </p:cNvPr>
          <p:cNvSpPr/>
          <p:nvPr/>
        </p:nvSpPr>
        <p:spPr>
          <a:xfrm>
            <a:off x="732321" y="1492746"/>
            <a:ext cx="254427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ru-RU" i="0" strike="noStrike" cap="all" dirty="0">
                <a:solidFill>
                  <a:srgbClr val="0CB28B"/>
                </a:solidFill>
                <a:effectLst/>
                <a:latin typeface="Exo 2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АЭРОДИСК </a:t>
            </a:r>
            <a:r>
              <a:rPr lang="en" i="0" strike="noStrike" cap="all" dirty="0">
                <a:solidFill>
                  <a:srgbClr val="0CB28B"/>
                </a:solidFill>
                <a:effectLst/>
                <a:latin typeface="Exo 2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ENGINE</a:t>
            </a:r>
            <a:endParaRPr lang="ru-RU" i="0" strike="noStrike" cap="all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l" fontAlgn="base"/>
            <a:r>
              <a:rPr lang="ru-RU" sz="1400" dirty="0">
                <a:solidFill>
                  <a:srgbClr val="0CB28B"/>
                </a:solidFill>
                <a:effectLst/>
                <a:latin typeface="Exo 2" pitchFamily="2" charset="0"/>
              </a:rPr>
              <a:t>Система хранения данных</a:t>
            </a:r>
          </a:p>
          <a:p>
            <a:pPr algn="l" fontAlgn="base"/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  <a:p>
            <a:pPr algn="l" fontAlgn="base"/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Сочетание мощного и производительного оборудования с передовым ПО российской разработки для обеспечения эффективности хранения, максимальной производительности</a:t>
            </a:r>
            <a:b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</a:br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и защиты данных.</a:t>
            </a:r>
          </a:p>
          <a:p>
            <a:pPr algn="l" fontAlgn="base"/>
            <a:endParaRPr lang="ru-RU" sz="140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algn="l" fontAlgn="base"/>
            <a:endParaRPr lang="en" b="1" i="0" cap="all" dirty="0">
              <a:solidFill>
                <a:srgbClr val="0CB28B"/>
              </a:solidFill>
              <a:effectLst/>
              <a:latin typeface="Exo 2" pitchFamily="2" charset="0"/>
            </a:endParaRPr>
          </a:p>
        </p:txBody>
      </p:sp>
      <p:sp>
        <p:nvSpPr>
          <p:cNvPr id="6" name="Открывающая квадратная скобка 5">
            <a:extLst>
              <a:ext uri="{FF2B5EF4-FFF2-40B4-BE49-F238E27FC236}">
                <a16:creationId xmlns:a16="http://schemas.microsoft.com/office/drawing/2014/main" id="{484B0442-5B18-064E-B279-A8F185E4787E}"/>
              </a:ext>
            </a:extLst>
          </p:cNvPr>
          <p:cNvSpPr/>
          <p:nvPr/>
        </p:nvSpPr>
        <p:spPr>
          <a:xfrm>
            <a:off x="457200" y="990600"/>
            <a:ext cx="1850499" cy="5486400"/>
          </a:xfrm>
          <a:prstGeom prst="leftBracket">
            <a:avLst/>
          </a:prstGeom>
          <a:ln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ткрывающая квадратная скобка 14">
            <a:extLst>
              <a:ext uri="{FF2B5EF4-FFF2-40B4-BE49-F238E27FC236}">
                <a16:creationId xmlns:a16="http://schemas.microsoft.com/office/drawing/2014/main" id="{C31414CD-80B5-764E-A478-B3A2454E323F}"/>
              </a:ext>
            </a:extLst>
          </p:cNvPr>
          <p:cNvSpPr/>
          <p:nvPr/>
        </p:nvSpPr>
        <p:spPr>
          <a:xfrm>
            <a:off x="3972701" y="990600"/>
            <a:ext cx="1850499" cy="5486400"/>
          </a:xfrm>
          <a:prstGeom prst="leftBracket">
            <a:avLst/>
          </a:prstGeom>
          <a:ln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ткрывающая квадратная скобка 15">
            <a:extLst>
              <a:ext uri="{FF2B5EF4-FFF2-40B4-BE49-F238E27FC236}">
                <a16:creationId xmlns:a16="http://schemas.microsoft.com/office/drawing/2014/main" id="{5850A044-CCDF-A641-90DB-D5CACB5994DB}"/>
              </a:ext>
            </a:extLst>
          </p:cNvPr>
          <p:cNvSpPr/>
          <p:nvPr/>
        </p:nvSpPr>
        <p:spPr>
          <a:xfrm>
            <a:off x="7543800" y="990600"/>
            <a:ext cx="1850499" cy="5486400"/>
          </a:xfrm>
          <a:prstGeom prst="leftBracket">
            <a:avLst/>
          </a:prstGeom>
          <a:ln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438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2279D-90B0-400B-8550-43416A72B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</p:spPr>
        <p:txBody>
          <a:bodyPr/>
          <a:lstStyle/>
          <a:p>
            <a:r>
              <a:rPr lang="ru-RU" dirty="0" err="1">
                <a:latin typeface="Exo 2" pitchFamily="2" charset="-52"/>
              </a:rPr>
              <a:t>Импортозамещение</a:t>
            </a:r>
            <a:endParaRPr lang="ru-RU" dirty="0">
              <a:latin typeface="Exo 2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5AAF0D-A963-8B49-AF99-AE41E442CFE1}"/>
              </a:ext>
            </a:extLst>
          </p:cNvPr>
          <p:cNvSpPr/>
          <p:nvPr/>
        </p:nvSpPr>
        <p:spPr>
          <a:xfrm>
            <a:off x="381000" y="2667000"/>
            <a:ext cx="6705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CB28B"/>
                </a:solidFill>
                <a:latin typeface="Exo 2" pitchFamily="2" charset="-52"/>
              </a:rPr>
              <a:t>Персональные системы </a:t>
            </a:r>
          </a:p>
          <a:p>
            <a:r>
              <a:rPr lang="ru-RU" sz="3600" dirty="0">
                <a:solidFill>
                  <a:srgbClr val="0CB28B"/>
                </a:solidFill>
                <a:latin typeface="Exo 2" pitchFamily="2" charset="-52"/>
              </a:rPr>
              <a:t>и печатная техника </a:t>
            </a:r>
            <a:br>
              <a:rPr lang="ru-RU" sz="3600" dirty="0">
                <a:solidFill>
                  <a:srgbClr val="0CB28B"/>
                </a:solidFill>
                <a:latin typeface="Exo 2" pitchFamily="2" charset="-52"/>
              </a:rPr>
            </a:br>
            <a:r>
              <a:rPr lang="en-US" sz="3200" dirty="0">
                <a:solidFill>
                  <a:srgbClr val="0CB28B"/>
                </a:solidFill>
                <a:latin typeface="Exo 2" pitchFamily="2" charset="-52"/>
              </a:rPr>
              <a:t>Personal and </a:t>
            </a:r>
            <a:endParaRPr lang="ru-RU" sz="3200" dirty="0">
              <a:solidFill>
                <a:srgbClr val="0CB28B"/>
              </a:solidFill>
              <a:latin typeface="Exo 2" pitchFamily="2" charset="-52"/>
            </a:endParaRPr>
          </a:p>
          <a:p>
            <a:r>
              <a:rPr lang="en-US" sz="3200" dirty="0">
                <a:solidFill>
                  <a:srgbClr val="0CB28B"/>
                </a:solidFill>
                <a:latin typeface="Exo 2" pitchFamily="2" charset="-52"/>
              </a:rPr>
              <a:t>Printing Systems</a:t>
            </a:r>
            <a:endParaRPr lang="ru-RU" sz="3200" dirty="0">
              <a:solidFill>
                <a:srgbClr val="0CB28B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1E319C-EB62-0749-A930-D609DE1F2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7" r="18708"/>
          <a:stretch/>
        </p:blipFill>
        <p:spPr>
          <a:xfrm>
            <a:off x="6553200" y="0"/>
            <a:ext cx="5638800" cy="6858000"/>
          </a:xfrm>
          <a:prstGeom prst="rect">
            <a:avLst/>
          </a:prstGeom>
          <a:ln>
            <a:solidFill>
              <a:srgbClr val="0CB28B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0A487B-E396-544D-9CE4-3AC87D2EB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175482"/>
            <a:ext cx="1140451" cy="5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47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4D3CBC3-F762-0C4B-932C-569C1D5D3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882"/>
            <a:ext cx="11761224" cy="7957919"/>
          </a:xfrm>
          <a:prstGeom prst="rect">
            <a:avLst/>
          </a:prstGeom>
        </p:spPr>
      </p:pic>
      <p:sp>
        <p:nvSpPr>
          <p:cNvPr id="96" name="object 12">
            <a:extLst>
              <a:ext uri="{FF2B5EF4-FFF2-40B4-BE49-F238E27FC236}">
                <a16:creationId xmlns:a16="http://schemas.microsoft.com/office/drawing/2014/main" id="{0377F8DD-A28C-584B-BFFB-68116CF093AA}"/>
              </a:ext>
            </a:extLst>
          </p:cNvPr>
          <p:cNvSpPr txBox="1"/>
          <p:nvPr/>
        </p:nvSpPr>
        <p:spPr>
          <a:xfrm>
            <a:off x="760636" y="2977723"/>
            <a:ext cx="822960" cy="960925"/>
          </a:xfrm>
          <a:prstGeom prst="rect">
            <a:avLst/>
          </a:prstGeom>
        </p:spPr>
        <p:txBody>
          <a:bodyPr vert="horz" wrap="square" lIns="0" tIns="11197" rIns="0" bIns="0" rtlCol="0">
            <a:spAutoFit/>
          </a:bodyPr>
          <a:lstStyle/>
          <a:p>
            <a:pPr marL="11196">
              <a:spcBef>
                <a:spcPts val="88"/>
              </a:spcBef>
            </a:pPr>
            <a:r>
              <a:rPr sz="6171" b="1" dirty="0">
                <a:solidFill>
                  <a:srgbClr val="FFFFFF"/>
                </a:solidFill>
                <a:latin typeface="Exo 2 Extra"/>
                <a:cs typeface="Exo 2 Extra"/>
              </a:rPr>
              <a:t>1</a:t>
            </a:r>
            <a:r>
              <a:rPr lang="ru-RU" sz="6171" b="1" dirty="0">
                <a:solidFill>
                  <a:srgbClr val="FFFFFF"/>
                </a:solidFill>
                <a:latin typeface="Exo 2 Extra"/>
                <a:cs typeface="Exo 2 Extra"/>
              </a:rPr>
              <a:t>4</a:t>
            </a:r>
            <a:endParaRPr sz="6171" dirty="0">
              <a:latin typeface="Exo 2 Extra"/>
              <a:cs typeface="Exo 2 Extra"/>
            </a:endParaRPr>
          </a:p>
        </p:txBody>
      </p:sp>
      <p:sp>
        <p:nvSpPr>
          <p:cNvPr id="97" name="object 13">
            <a:extLst>
              <a:ext uri="{FF2B5EF4-FFF2-40B4-BE49-F238E27FC236}">
                <a16:creationId xmlns:a16="http://schemas.microsoft.com/office/drawing/2014/main" id="{D80C254C-9DAE-4F4C-91B2-7BA6258FD065}"/>
              </a:ext>
            </a:extLst>
          </p:cNvPr>
          <p:cNvSpPr txBox="1"/>
          <p:nvPr/>
        </p:nvSpPr>
        <p:spPr>
          <a:xfrm>
            <a:off x="1727201" y="3056834"/>
            <a:ext cx="1182847" cy="702696"/>
          </a:xfrm>
          <a:prstGeom prst="rect">
            <a:avLst/>
          </a:prstGeom>
        </p:spPr>
        <p:txBody>
          <a:bodyPr vert="horz" wrap="square" lIns="0" tIns="118685" rIns="0" bIns="0" rtlCol="0">
            <a:spAutoFit/>
          </a:bodyPr>
          <a:lstStyle/>
          <a:p>
            <a:pPr marL="11196" marR="4479">
              <a:lnSpc>
                <a:spcPct val="71400"/>
              </a:lnSpc>
              <a:spcBef>
                <a:spcPts val="935"/>
              </a:spcBef>
            </a:pPr>
            <a:r>
              <a:rPr sz="2667" dirty="0">
                <a:solidFill>
                  <a:srgbClr val="FFFFFF"/>
                </a:solidFill>
                <a:latin typeface="Exo2-Medium"/>
                <a:cs typeface="Exo2-Medium"/>
              </a:rPr>
              <a:t>лет</a:t>
            </a:r>
            <a:r>
              <a:rPr sz="2667" spc="-84" dirty="0">
                <a:solidFill>
                  <a:srgbClr val="FFFFFF"/>
                </a:solidFill>
                <a:latin typeface="Exo2-Medium"/>
                <a:cs typeface="Exo2-Medium"/>
              </a:rPr>
              <a:t> </a:t>
            </a:r>
            <a:r>
              <a:rPr sz="2667" dirty="0">
                <a:solidFill>
                  <a:srgbClr val="FFFFFF"/>
                </a:solidFill>
                <a:latin typeface="Exo2-Medium"/>
                <a:cs typeface="Exo2-Medium"/>
              </a:rPr>
              <a:t>на </a:t>
            </a:r>
            <a:r>
              <a:rPr sz="2667" spc="-533" dirty="0">
                <a:solidFill>
                  <a:srgbClr val="FFFFFF"/>
                </a:solidFill>
                <a:latin typeface="Exo2-Medium"/>
                <a:cs typeface="Exo2-Medium"/>
              </a:rPr>
              <a:t> </a:t>
            </a:r>
            <a:r>
              <a:rPr sz="2667" dirty="0">
                <a:solidFill>
                  <a:srgbClr val="FFFFFF"/>
                </a:solidFill>
                <a:latin typeface="Exo2-Medium"/>
                <a:cs typeface="Exo2-Medium"/>
              </a:rPr>
              <a:t>рын</a:t>
            </a:r>
            <a:r>
              <a:rPr sz="2667" spc="-13" dirty="0">
                <a:solidFill>
                  <a:srgbClr val="FFFFFF"/>
                </a:solidFill>
                <a:latin typeface="Exo2-Medium"/>
                <a:cs typeface="Exo2-Medium"/>
              </a:rPr>
              <a:t>к</a:t>
            </a:r>
            <a:r>
              <a:rPr sz="2667" dirty="0">
                <a:solidFill>
                  <a:srgbClr val="FFFFFF"/>
                </a:solidFill>
                <a:latin typeface="Exo2-Medium"/>
                <a:cs typeface="Exo2-Medium"/>
              </a:rPr>
              <a:t>е</a:t>
            </a:r>
            <a:endParaRPr sz="2667" dirty="0">
              <a:latin typeface="Exo2-Medium"/>
              <a:cs typeface="Exo2-Medium"/>
            </a:endParaRPr>
          </a:p>
        </p:txBody>
      </p:sp>
      <p:grpSp>
        <p:nvGrpSpPr>
          <p:cNvPr id="98" name="object 17">
            <a:extLst>
              <a:ext uri="{FF2B5EF4-FFF2-40B4-BE49-F238E27FC236}">
                <a16:creationId xmlns:a16="http://schemas.microsoft.com/office/drawing/2014/main" id="{A35BC8C9-9635-F840-80BE-EC6D8E0FCBE5}"/>
              </a:ext>
            </a:extLst>
          </p:cNvPr>
          <p:cNvGrpSpPr/>
          <p:nvPr/>
        </p:nvGrpSpPr>
        <p:grpSpPr>
          <a:xfrm>
            <a:off x="954891" y="629883"/>
            <a:ext cx="1222684" cy="951723"/>
            <a:chOff x="533195" y="993082"/>
            <a:chExt cx="1386840" cy="1079500"/>
          </a:xfrm>
        </p:grpSpPr>
        <p:pic>
          <p:nvPicPr>
            <p:cNvPr id="99" name="object 18">
              <a:extLst>
                <a:ext uri="{FF2B5EF4-FFF2-40B4-BE49-F238E27FC236}">
                  <a16:creationId xmlns:a16="http://schemas.microsoft.com/office/drawing/2014/main" id="{F3413F66-4E8D-7344-B6D8-5FAFD240539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195" y="993082"/>
              <a:ext cx="1386839" cy="1078986"/>
            </a:xfrm>
            <a:prstGeom prst="rect">
              <a:avLst/>
            </a:prstGeom>
          </p:spPr>
        </p:pic>
        <p:sp>
          <p:nvSpPr>
            <p:cNvPr id="100" name="object 19">
              <a:extLst>
                <a:ext uri="{FF2B5EF4-FFF2-40B4-BE49-F238E27FC236}">
                  <a16:creationId xmlns:a16="http://schemas.microsoft.com/office/drawing/2014/main" id="{D9C483ED-509F-8347-AC87-BBCC3B9A8DA4}"/>
                </a:ext>
              </a:extLst>
            </p:cNvPr>
            <p:cNvSpPr/>
            <p:nvPr/>
          </p:nvSpPr>
          <p:spPr>
            <a:xfrm>
              <a:off x="622922" y="1083449"/>
              <a:ext cx="1155065" cy="847090"/>
            </a:xfrm>
            <a:custGeom>
              <a:avLst/>
              <a:gdLst/>
              <a:ahLst/>
              <a:cxnLst/>
              <a:rect l="l" t="t" r="r" b="b"/>
              <a:pathLst>
                <a:path w="1155064" h="847089">
                  <a:moveTo>
                    <a:pt x="106159" y="734695"/>
                  </a:moveTo>
                  <a:lnTo>
                    <a:pt x="98590" y="727113"/>
                  </a:lnTo>
                  <a:lnTo>
                    <a:pt x="89242" y="727113"/>
                  </a:lnTo>
                  <a:lnTo>
                    <a:pt x="79908" y="727113"/>
                  </a:lnTo>
                  <a:lnTo>
                    <a:pt x="72326" y="734682"/>
                  </a:lnTo>
                  <a:lnTo>
                    <a:pt x="72326" y="839508"/>
                  </a:lnTo>
                  <a:lnTo>
                    <a:pt x="79908" y="847077"/>
                  </a:lnTo>
                  <a:lnTo>
                    <a:pt x="98590" y="847077"/>
                  </a:lnTo>
                  <a:lnTo>
                    <a:pt x="106159" y="839508"/>
                  </a:lnTo>
                  <a:lnTo>
                    <a:pt x="106159" y="734695"/>
                  </a:lnTo>
                  <a:close/>
                </a:path>
                <a:path w="1155064" h="847089">
                  <a:moveTo>
                    <a:pt x="395478" y="748499"/>
                  </a:moveTo>
                  <a:lnTo>
                    <a:pt x="387896" y="740918"/>
                  </a:lnTo>
                  <a:lnTo>
                    <a:pt x="378561" y="740918"/>
                  </a:lnTo>
                  <a:lnTo>
                    <a:pt x="369227" y="740918"/>
                  </a:lnTo>
                  <a:lnTo>
                    <a:pt x="361645" y="748499"/>
                  </a:lnTo>
                  <a:lnTo>
                    <a:pt x="361645" y="839508"/>
                  </a:lnTo>
                  <a:lnTo>
                    <a:pt x="369227" y="847077"/>
                  </a:lnTo>
                  <a:lnTo>
                    <a:pt x="387896" y="847077"/>
                  </a:lnTo>
                  <a:lnTo>
                    <a:pt x="395478" y="839508"/>
                  </a:lnTo>
                  <a:lnTo>
                    <a:pt x="395478" y="748499"/>
                  </a:lnTo>
                  <a:close/>
                </a:path>
                <a:path w="1155064" h="847089">
                  <a:moveTo>
                    <a:pt x="720940" y="215379"/>
                  </a:moveTo>
                  <a:lnTo>
                    <a:pt x="678878" y="177406"/>
                  </a:lnTo>
                  <a:lnTo>
                    <a:pt x="634263" y="161874"/>
                  </a:lnTo>
                  <a:lnTo>
                    <a:pt x="586295" y="154584"/>
                  </a:lnTo>
                  <a:lnTo>
                    <a:pt x="539102" y="153314"/>
                  </a:lnTo>
                  <a:lnTo>
                    <a:pt x="496836" y="155829"/>
                  </a:lnTo>
                  <a:lnTo>
                    <a:pt x="451751" y="163957"/>
                  </a:lnTo>
                  <a:lnTo>
                    <a:pt x="433971" y="194487"/>
                  </a:lnTo>
                  <a:lnTo>
                    <a:pt x="433971" y="242798"/>
                  </a:lnTo>
                  <a:lnTo>
                    <a:pt x="441540" y="250367"/>
                  </a:lnTo>
                  <a:lnTo>
                    <a:pt x="460222" y="250367"/>
                  </a:lnTo>
                  <a:lnTo>
                    <a:pt x="467791" y="242798"/>
                  </a:lnTo>
                  <a:lnTo>
                    <a:pt x="467791" y="193916"/>
                  </a:lnTo>
                  <a:lnTo>
                    <a:pt x="468172" y="193421"/>
                  </a:lnTo>
                  <a:lnTo>
                    <a:pt x="488734" y="190703"/>
                  </a:lnTo>
                  <a:lnTo>
                    <a:pt x="514985" y="188315"/>
                  </a:lnTo>
                  <a:lnTo>
                    <a:pt x="545541" y="187096"/>
                  </a:lnTo>
                  <a:lnTo>
                    <a:pt x="578548" y="187985"/>
                  </a:lnTo>
                  <a:lnTo>
                    <a:pt x="615353" y="192443"/>
                  </a:lnTo>
                  <a:lnTo>
                    <a:pt x="646620" y="200507"/>
                  </a:lnTo>
                  <a:lnTo>
                    <a:pt x="672223" y="212140"/>
                  </a:lnTo>
                  <a:lnTo>
                    <a:pt x="692073" y="227330"/>
                  </a:lnTo>
                  <a:lnTo>
                    <a:pt x="697674" y="231051"/>
                  </a:lnTo>
                  <a:lnTo>
                    <a:pt x="704037" y="232283"/>
                  </a:lnTo>
                  <a:lnTo>
                    <a:pt x="710399" y="231051"/>
                  </a:lnTo>
                  <a:lnTo>
                    <a:pt x="715987" y="227330"/>
                  </a:lnTo>
                  <a:lnTo>
                    <a:pt x="719709" y="221742"/>
                  </a:lnTo>
                  <a:lnTo>
                    <a:pt x="720940" y="215379"/>
                  </a:lnTo>
                  <a:close/>
                </a:path>
                <a:path w="1155064" h="847089">
                  <a:moveTo>
                    <a:pt x="793280" y="748499"/>
                  </a:moveTo>
                  <a:lnTo>
                    <a:pt x="785698" y="740918"/>
                  </a:lnTo>
                  <a:lnTo>
                    <a:pt x="776363" y="740918"/>
                  </a:lnTo>
                  <a:lnTo>
                    <a:pt x="767029" y="740918"/>
                  </a:lnTo>
                  <a:lnTo>
                    <a:pt x="759447" y="748499"/>
                  </a:lnTo>
                  <a:lnTo>
                    <a:pt x="759447" y="839508"/>
                  </a:lnTo>
                  <a:lnTo>
                    <a:pt x="767029" y="847077"/>
                  </a:lnTo>
                  <a:lnTo>
                    <a:pt x="785698" y="847077"/>
                  </a:lnTo>
                  <a:lnTo>
                    <a:pt x="793280" y="839508"/>
                  </a:lnTo>
                  <a:lnTo>
                    <a:pt x="793280" y="748499"/>
                  </a:lnTo>
                  <a:close/>
                </a:path>
                <a:path w="1155064" h="847089">
                  <a:moveTo>
                    <a:pt x="1027887" y="397268"/>
                  </a:moveTo>
                  <a:lnTo>
                    <a:pt x="984300" y="369671"/>
                  </a:lnTo>
                  <a:lnTo>
                    <a:pt x="916432" y="361543"/>
                  </a:lnTo>
                  <a:lnTo>
                    <a:pt x="902512" y="361200"/>
                  </a:lnTo>
                  <a:lnTo>
                    <a:pt x="893178" y="361200"/>
                  </a:lnTo>
                  <a:lnTo>
                    <a:pt x="885609" y="368769"/>
                  </a:lnTo>
                  <a:lnTo>
                    <a:pt x="885609" y="387451"/>
                  </a:lnTo>
                  <a:lnTo>
                    <a:pt x="893178" y="395020"/>
                  </a:lnTo>
                  <a:lnTo>
                    <a:pt x="902512" y="395020"/>
                  </a:lnTo>
                  <a:lnTo>
                    <a:pt x="922540" y="395693"/>
                  </a:lnTo>
                  <a:lnTo>
                    <a:pt x="950074" y="398157"/>
                  </a:lnTo>
                  <a:lnTo>
                    <a:pt x="979068" y="403136"/>
                  </a:lnTo>
                  <a:lnTo>
                    <a:pt x="1003452" y="411314"/>
                  </a:lnTo>
                  <a:lnTo>
                    <a:pt x="1005878" y="412534"/>
                  </a:lnTo>
                  <a:lnTo>
                    <a:pt x="1008456" y="413105"/>
                  </a:lnTo>
                  <a:lnTo>
                    <a:pt x="1017206" y="413105"/>
                  </a:lnTo>
                  <a:lnTo>
                    <a:pt x="1023175" y="409676"/>
                  </a:lnTo>
                  <a:lnTo>
                    <a:pt x="1026134" y="403758"/>
                  </a:lnTo>
                  <a:lnTo>
                    <a:pt x="1027887" y="397268"/>
                  </a:lnTo>
                  <a:close/>
                </a:path>
                <a:path w="1155064" h="847089">
                  <a:moveTo>
                    <a:pt x="1082167" y="712343"/>
                  </a:moveTo>
                  <a:lnTo>
                    <a:pt x="1074585" y="704761"/>
                  </a:lnTo>
                  <a:lnTo>
                    <a:pt x="1065250" y="704761"/>
                  </a:lnTo>
                  <a:lnTo>
                    <a:pt x="1055903" y="704761"/>
                  </a:lnTo>
                  <a:lnTo>
                    <a:pt x="1048334" y="712330"/>
                  </a:lnTo>
                  <a:lnTo>
                    <a:pt x="1048334" y="839508"/>
                  </a:lnTo>
                  <a:lnTo>
                    <a:pt x="1055903" y="847077"/>
                  </a:lnTo>
                  <a:lnTo>
                    <a:pt x="1074585" y="847077"/>
                  </a:lnTo>
                  <a:lnTo>
                    <a:pt x="1082167" y="839508"/>
                  </a:lnTo>
                  <a:lnTo>
                    <a:pt x="1082167" y="712343"/>
                  </a:lnTo>
                  <a:close/>
                </a:path>
                <a:path w="1155064" h="847089">
                  <a:moveTo>
                    <a:pt x="1154493" y="690880"/>
                  </a:moveTo>
                  <a:lnTo>
                    <a:pt x="1140079" y="647700"/>
                  </a:lnTo>
                  <a:lnTo>
                    <a:pt x="1102880" y="622300"/>
                  </a:lnTo>
                  <a:lnTo>
                    <a:pt x="1030033" y="601980"/>
                  </a:lnTo>
                  <a:lnTo>
                    <a:pt x="1027925" y="599440"/>
                  </a:lnTo>
                  <a:lnTo>
                    <a:pt x="1027925" y="589280"/>
                  </a:lnTo>
                  <a:lnTo>
                    <a:pt x="1027925" y="588010"/>
                  </a:lnTo>
                  <a:lnTo>
                    <a:pt x="1027925" y="572770"/>
                  </a:lnTo>
                  <a:lnTo>
                    <a:pt x="1033602" y="568960"/>
                  </a:lnTo>
                  <a:lnTo>
                    <a:pt x="1039025" y="563880"/>
                  </a:lnTo>
                  <a:lnTo>
                    <a:pt x="1042822" y="560070"/>
                  </a:lnTo>
                  <a:lnTo>
                    <a:pt x="1044092" y="558800"/>
                  </a:lnTo>
                  <a:lnTo>
                    <a:pt x="1060399" y="539750"/>
                  </a:lnTo>
                  <a:lnTo>
                    <a:pt x="1072337" y="518160"/>
                  </a:lnTo>
                  <a:lnTo>
                    <a:pt x="1079665" y="494030"/>
                  </a:lnTo>
                  <a:lnTo>
                    <a:pt x="1082167" y="468630"/>
                  </a:lnTo>
                  <a:lnTo>
                    <a:pt x="1082167" y="436880"/>
                  </a:lnTo>
                  <a:lnTo>
                    <a:pt x="1088923" y="422910"/>
                  </a:lnTo>
                  <a:lnTo>
                    <a:pt x="1093812" y="411480"/>
                  </a:lnTo>
                  <a:lnTo>
                    <a:pt x="1097356" y="400050"/>
                  </a:lnTo>
                  <a:lnTo>
                    <a:pt x="1099515" y="387350"/>
                  </a:lnTo>
                  <a:lnTo>
                    <a:pt x="1100251" y="375920"/>
                  </a:lnTo>
                  <a:lnTo>
                    <a:pt x="1100251" y="304800"/>
                  </a:lnTo>
                  <a:lnTo>
                    <a:pt x="1100251" y="279400"/>
                  </a:lnTo>
                  <a:lnTo>
                    <a:pt x="1092682" y="271780"/>
                  </a:lnTo>
                  <a:lnTo>
                    <a:pt x="1066431" y="271780"/>
                  </a:lnTo>
                  <a:lnTo>
                    <a:pt x="1066431" y="304800"/>
                  </a:lnTo>
                  <a:lnTo>
                    <a:pt x="1066431" y="375920"/>
                  </a:lnTo>
                  <a:lnTo>
                    <a:pt x="1048956" y="427990"/>
                  </a:lnTo>
                  <a:lnTo>
                    <a:pt x="1048346" y="430530"/>
                  </a:lnTo>
                  <a:lnTo>
                    <a:pt x="1048346" y="468630"/>
                  </a:lnTo>
                  <a:lnTo>
                    <a:pt x="1046518" y="487680"/>
                  </a:lnTo>
                  <a:lnTo>
                    <a:pt x="1020533" y="534670"/>
                  </a:lnTo>
                  <a:lnTo>
                    <a:pt x="995324" y="552018"/>
                  </a:lnTo>
                  <a:lnTo>
                    <a:pt x="995324" y="605790"/>
                  </a:lnTo>
                  <a:lnTo>
                    <a:pt x="956767" y="643890"/>
                  </a:lnTo>
                  <a:lnTo>
                    <a:pt x="945248" y="632460"/>
                  </a:lnTo>
                  <a:lnTo>
                    <a:pt x="927341" y="614680"/>
                  </a:lnTo>
                  <a:lnTo>
                    <a:pt x="918387" y="605790"/>
                  </a:lnTo>
                  <a:lnTo>
                    <a:pt x="919048" y="603250"/>
                  </a:lnTo>
                  <a:lnTo>
                    <a:pt x="919302" y="600710"/>
                  </a:lnTo>
                  <a:lnTo>
                    <a:pt x="919429" y="588010"/>
                  </a:lnTo>
                  <a:lnTo>
                    <a:pt x="935799" y="593090"/>
                  </a:lnTo>
                  <a:lnTo>
                    <a:pt x="944283" y="594360"/>
                  </a:lnTo>
                  <a:lnTo>
                    <a:pt x="966368" y="594360"/>
                  </a:lnTo>
                  <a:lnTo>
                    <a:pt x="985037" y="591820"/>
                  </a:lnTo>
                  <a:lnTo>
                    <a:pt x="994092" y="589280"/>
                  </a:lnTo>
                  <a:lnTo>
                    <a:pt x="994092" y="599440"/>
                  </a:lnTo>
                  <a:lnTo>
                    <a:pt x="994524" y="601980"/>
                  </a:lnTo>
                  <a:lnTo>
                    <a:pt x="995324" y="605790"/>
                  </a:lnTo>
                  <a:lnTo>
                    <a:pt x="995324" y="552018"/>
                  </a:lnTo>
                  <a:lnTo>
                    <a:pt x="989888" y="554990"/>
                  </a:lnTo>
                  <a:lnTo>
                    <a:pt x="972362" y="558800"/>
                  </a:lnTo>
                  <a:lnTo>
                    <a:pt x="919416" y="552450"/>
                  </a:lnTo>
                  <a:lnTo>
                    <a:pt x="872172" y="501650"/>
                  </a:lnTo>
                  <a:lnTo>
                    <a:pt x="865187" y="464820"/>
                  </a:lnTo>
                  <a:lnTo>
                    <a:pt x="865187" y="430530"/>
                  </a:lnTo>
                  <a:lnTo>
                    <a:pt x="864565" y="427990"/>
                  </a:lnTo>
                  <a:lnTo>
                    <a:pt x="848588" y="392430"/>
                  </a:lnTo>
                  <a:lnTo>
                    <a:pt x="847102" y="378460"/>
                  </a:lnTo>
                  <a:lnTo>
                    <a:pt x="852881" y="350520"/>
                  </a:lnTo>
                  <a:lnTo>
                    <a:pt x="868654" y="326390"/>
                  </a:lnTo>
                  <a:lnTo>
                    <a:pt x="892009" y="311150"/>
                  </a:lnTo>
                  <a:lnTo>
                    <a:pt x="920597" y="304800"/>
                  </a:lnTo>
                  <a:lnTo>
                    <a:pt x="1066431" y="304800"/>
                  </a:lnTo>
                  <a:lnTo>
                    <a:pt x="1066431" y="271780"/>
                  </a:lnTo>
                  <a:lnTo>
                    <a:pt x="920597" y="271780"/>
                  </a:lnTo>
                  <a:lnTo>
                    <a:pt x="878852" y="279400"/>
                  </a:lnTo>
                  <a:lnTo>
                    <a:pt x="844740" y="302260"/>
                  </a:lnTo>
                  <a:lnTo>
                    <a:pt x="821715" y="336550"/>
                  </a:lnTo>
                  <a:lnTo>
                    <a:pt x="813269" y="378460"/>
                  </a:lnTo>
                  <a:lnTo>
                    <a:pt x="813346" y="381000"/>
                  </a:lnTo>
                  <a:lnTo>
                    <a:pt x="822693" y="419100"/>
                  </a:lnTo>
                  <a:lnTo>
                    <a:pt x="831354" y="436880"/>
                  </a:lnTo>
                  <a:lnTo>
                    <a:pt x="831354" y="464820"/>
                  </a:lnTo>
                  <a:lnTo>
                    <a:pt x="835228" y="496570"/>
                  </a:lnTo>
                  <a:lnTo>
                    <a:pt x="846226" y="525780"/>
                  </a:lnTo>
                  <a:lnTo>
                    <a:pt x="863333" y="551180"/>
                  </a:lnTo>
                  <a:lnTo>
                    <a:pt x="885596" y="571500"/>
                  </a:lnTo>
                  <a:lnTo>
                    <a:pt x="885609" y="600710"/>
                  </a:lnTo>
                  <a:lnTo>
                    <a:pt x="837565" y="614680"/>
                  </a:lnTo>
                  <a:lnTo>
                    <a:pt x="819962" y="608330"/>
                  </a:lnTo>
                  <a:lnTo>
                    <a:pt x="738987" y="579120"/>
                  </a:lnTo>
                  <a:lnTo>
                    <a:pt x="739330" y="574040"/>
                  </a:lnTo>
                  <a:lnTo>
                    <a:pt x="737768" y="568960"/>
                  </a:lnTo>
                  <a:lnTo>
                    <a:pt x="730288" y="561340"/>
                  </a:lnTo>
                  <a:lnTo>
                    <a:pt x="702868" y="533400"/>
                  </a:lnTo>
                  <a:lnTo>
                    <a:pt x="702868" y="500380"/>
                  </a:lnTo>
                  <a:lnTo>
                    <a:pt x="702868" y="499110"/>
                  </a:lnTo>
                  <a:lnTo>
                    <a:pt x="702868" y="487680"/>
                  </a:lnTo>
                  <a:lnTo>
                    <a:pt x="702868" y="477520"/>
                  </a:lnTo>
                  <a:lnTo>
                    <a:pt x="706196" y="474980"/>
                  </a:lnTo>
                  <a:lnTo>
                    <a:pt x="709485" y="471170"/>
                  </a:lnTo>
                  <a:lnTo>
                    <a:pt x="712660" y="468630"/>
                  </a:lnTo>
                  <a:lnTo>
                    <a:pt x="739203" y="438150"/>
                  </a:lnTo>
                  <a:lnTo>
                    <a:pt x="758837" y="402590"/>
                  </a:lnTo>
                  <a:lnTo>
                    <a:pt x="771017" y="364490"/>
                  </a:lnTo>
                  <a:lnTo>
                    <a:pt x="775195" y="325120"/>
                  </a:lnTo>
                  <a:lnTo>
                    <a:pt x="775195" y="280670"/>
                  </a:lnTo>
                  <a:lnTo>
                    <a:pt x="783082" y="260350"/>
                  </a:lnTo>
                  <a:lnTo>
                    <a:pt x="788733" y="240030"/>
                  </a:lnTo>
                  <a:lnTo>
                    <a:pt x="792137" y="219710"/>
                  </a:lnTo>
                  <a:lnTo>
                    <a:pt x="793280" y="198120"/>
                  </a:lnTo>
                  <a:lnTo>
                    <a:pt x="793280" y="34290"/>
                  </a:lnTo>
                  <a:lnTo>
                    <a:pt x="793280" y="7620"/>
                  </a:lnTo>
                  <a:lnTo>
                    <a:pt x="785710" y="0"/>
                  </a:lnTo>
                  <a:lnTo>
                    <a:pt x="759460" y="0"/>
                  </a:lnTo>
                  <a:lnTo>
                    <a:pt x="759460" y="34290"/>
                  </a:lnTo>
                  <a:lnTo>
                    <a:pt x="759460" y="198120"/>
                  </a:lnTo>
                  <a:lnTo>
                    <a:pt x="750201" y="251460"/>
                  </a:lnTo>
                  <a:lnTo>
                    <a:pt x="741946" y="271780"/>
                  </a:lnTo>
                  <a:lnTo>
                    <a:pt x="741375" y="274320"/>
                  </a:lnTo>
                  <a:lnTo>
                    <a:pt x="741375" y="325120"/>
                  </a:lnTo>
                  <a:lnTo>
                    <a:pt x="737971" y="358140"/>
                  </a:lnTo>
                  <a:lnTo>
                    <a:pt x="727989" y="389890"/>
                  </a:lnTo>
                  <a:lnTo>
                    <a:pt x="711733" y="419100"/>
                  </a:lnTo>
                  <a:lnTo>
                    <a:pt x="700557" y="431888"/>
                  </a:lnTo>
                  <a:lnTo>
                    <a:pt x="700557" y="579120"/>
                  </a:lnTo>
                  <a:lnTo>
                    <a:pt x="647954" y="657860"/>
                  </a:lnTo>
                  <a:lnTo>
                    <a:pt x="647649" y="659130"/>
                  </a:lnTo>
                  <a:lnTo>
                    <a:pt x="646544" y="659130"/>
                  </a:lnTo>
                  <a:lnTo>
                    <a:pt x="641515" y="654050"/>
                  </a:lnTo>
                  <a:lnTo>
                    <a:pt x="603834" y="615950"/>
                  </a:lnTo>
                  <a:lnTo>
                    <a:pt x="637235" y="593090"/>
                  </a:lnTo>
                  <a:lnTo>
                    <a:pt x="683628" y="561340"/>
                  </a:lnTo>
                  <a:lnTo>
                    <a:pt x="700557" y="579120"/>
                  </a:lnTo>
                  <a:lnTo>
                    <a:pt x="700557" y="431888"/>
                  </a:lnTo>
                  <a:lnTo>
                    <a:pt x="669048" y="460387"/>
                  </a:lnTo>
                  <a:lnTo>
                    <a:pt x="669048" y="500380"/>
                  </a:lnTo>
                  <a:lnTo>
                    <a:pt x="669048" y="530860"/>
                  </a:lnTo>
                  <a:lnTo>
                    <a:pt x="577469" y="593090"/>
                  </a:lnTo>
                  <a:lnTo>
                    <a:pt x="551091" y="575170"/>
                  </a:lnTo>
                  <a:lnTo>
                    <a:pt x="551091" y="615950"/>
                  </a:lnTo>
                  <a:lnTo>
                    <a:pt x="508774" y="659130"/>
                  </a:lnTo>
                  <a:lnTo>
                    <a:pt x="507276" y="659130"/>
                  </a:lnTo>
                  <a:lnTo>
                    <a:pt x="473684" y="608330"/>
                  </a:lnTo>
                  <a:lnTo>
                    <a:pt x="454380" y="579120"/>
                  </a:lnTo>
                  <a:lnTo>
                    <a:pt x="471297" y="561340"/>
                  </a:lnTo>
                  <a:lnTo>
                    <a:pt x="551091" y="615950"/>
                  </a:lnTo>
                  <a:lnTo>
                    <a:pt x="551091" y="575170"/>
                  </a:lnTo>
                  <a:lnTo>
                    <a:pt x="530733" y="561340"/>
                  </a:lnTo>
                  <a:lnTo>
                    <a:pt x="485876" y="530860"/>
                  </a:lnTo>
                  <a:lnTo>
                    <a:pt x="485876" y="499110"/>
                  </a:lnTo>
                  <a:lnTo>
                    <a:pt x="504164" y="508000"/>
                  </a:lnTo>
                  <a:lnTo>
                    <a:pt x="523405" y="514350"/>
                  </a:lnTo>
                  <a:lnTo>
                    <a:pt x="543496" y="519430"/>
                  </a:lnTo>
                  <a:lnTo>
                    <a:pt x="564337" y="521970"/>
                  </a:lnTo>
                  <a:lnTo>
                    <a:pt x="577634" y="521970"/>
                  </a:lnTo>
                  <a:lnTo>
                    <a:pt x="601624" y="520700"/>
                  </a:lnTo>
                  <a:lnTo>
                    <a:pt x="624979" y="516890"/>
                  </a:lnTo>
                  <a:lnTo>
                    <a:pt x="647522" y="509270"/>
                  </a:lnTo>
                  <a:lnTo>
                    <a:pt x="669048" y="500380"/>
                  </a:lnTo>
                  <a:lnTo>
                    <a:pt x="669048" y="460387"/>
                  </a:lnTo>
                  <a:lnTo>
                    <a:pt x="651535" y="471170"/>
                  </a:lnTo>
                  <a:lnTo>
                    <a:pt x="624662" y="481330"/>
                  </a:lnTo>
                  <a:lnTo>
                    <a:pt x="596163" y="487680"/>
                  </a:lnTo>
                  <a:lnTo>
                    <a:pt x="566521" y="487680"/>
                  </a:lnTo>
                  <a:lnTo>
                    <a:pt x="517677" y="476250"/>
                  </a:lnTo>
                  <a:lnTo>
                    <a:pt x="475615" y="452120"/>
                  </a:lnTo>
                  <a:lnTo>
                    <a:pt x="442683" y="415290"/>
                  </a:lnTo>
                  <a:lnTo>
                    <a:pt x="421220" y="369570"/>
                  </a:lnTo>
                  <a:lnTo>
                    <a:pt x="413550" y="318770"/>
                  </a:lnTo>
                  <a:lnTo>
                    <a:pt x="413550" y="274320"/>
                  </a:lnTo>
                  <a:lnTo>
                    <a:pt x="412978" y="271780"/>
                  </a:lnTo>
                  <a:lnTo>
                    <a:pt x="399580" y="233680"/>
                  </a:lnTo>
                  <a:lnTo>
                    <a:pt x="395465" y="198120"/>
                  </a:lnTo>
                  <a:lnTo>
                    <a:pt x="395465" y="161290"/>
                  </a:lnTo>
                  <a:lnTo>
                    <a:pt x="405523" y="111760"/>
                  </a:lnTo>
                  <a:lnTo>
                    <a:pt x="432930" y="71120"/>
                  </a:lnTo>
                  <a:lnTo>
                    <a:pt x="473532" y="44450"/>
                  </a:lnTo>
                  <a:lnTo>
                    <a:pt x="523214" y="34290"/>
                  </a:lnTo>
                  <a:lnTo>
                    <a:pt x="759460" y="34290"/>
                  </a:lnTo>
                  <a:lnTo>
                    <a:pt x="759460" y="0"/>
                  </a:lnTo>
                  <a:lnTo>
                    <a:pt x="523214" y="0"/>
                  </a:lnTo>
                  <a:lnTo>
                    <a:pt x="480314" y="6350"/>
                  </a:lnTo>
                  <a:lnTo>
                    <a:pt x="441731" y="22860"/>
                  </a:lnTo>
                  <a:lnTo>
                    <a:pt x="409016" y="46990"/>
                  </a:lnTo>
                  <a:lnTo>
                    <a:pt x="383730" y="80010"/>
                  </a:lnTo>
                  <a:lnTo>
                    <a:pt x="367423" y="119380"/>
                  </a:lnTo>
                  <a:lnTo>
                    <a:pt x="361645" y="161290"/>
                  </a:lnTo>
                  <a:lnTo>
                    <a:pt x="361645" y="198120"/>
                  </a:lnTo>
                  <a:lnTo>
                    <a:pt x="362775" y="219710"/>
                  </a:lnTo>
                  <a:lnTo>
                    <a:pt x="366179" y="240030"/>
                  </a:lnTo>
                  <a:lnTo>
                    <a:pt x="371843" y="260350"/>
                  </a:lnTo>
                  <a:lnTo>
                    <a:pt x="379730" y="280670"/>
                  </a:lnTo>
                  <a:lnTo>
                    <a:pt x="379730" y="318770"/>
                  </a:lnTo>
                  <a:lnTo>
                    <a:pt x="384810" y="364490"/>
                  </a:lnTo>
                  <a:lnTo>
                    <a:pt x="399313" y="406400"/>
                  </a:lnTo>
                  <a:lnTo>
                    <a:pt x="422097" y="444500"/>
                  </a:lnTo>
                  <a:lnTo>
                    <a:pt x="452056" y="476250"/>
                  </a:lnTo>
                  <a:lnTo>
                    <a:pt x="452056" y="533400"/>
                  </a:lnTo>
                  <a:lnTo>
                    <a:pt x="417156" y="568960"/>
                  </a:lnTo>
                  <a:lnTo>
                    <a:pt x="415594" y="574040"/>
                  </a:lnTo>
                  <a:lnTo>
                    <a:pt x="415950" y="579120"/>
                  </a:lnTo>
                  <a:lnTo>
                    <a:pt x="304355" y="619760"/>
                  </a:lnTo>
                  <a:lnTo>
                    <a:pt x="297357" y="623570"/>
                  </a:lnTo>
                  <a:lnTo>
                    <a:pt x="290995" y="627380"/>
                  </a:lnTo>
                  <a:lnTo>
                    <a:pt x="274650" y="619760"/>
                  </a:lnTo>
                  <a:lnTo>
                    <a:pt x="305181" y="603250"/>
                  </a:lnTo>
                  <a:lnTo>
                    <a:pt x="316509" y="593090"/>
                  </a:lnTo>
                  <a:lnTo>
                    <a:pt x="325005" y="585470"/>
                  </a:lnTo>
                  <a:lnTo>
                    <a:pt x="335838" y="572770"/>
                  </a:lnTo>
                  <a:lnTo>
                    <a:pt x="339432" y="567690"/>
                  </a:lnTo>
                  <a:lnTo>
                    <a:pt x="341820" y="562610"/>
                  </a:lnTo>
                  <a:lnTo>
                    <a:pt x="341820" y="556260"/>
                  </a:lnTo>
                  <a:lnTo>
                    <a:pt x="339432" y="552450"/>
                  </a:lnTo>
                  <a:lnTo>
                    <a:pt x="332130" y="530860"/>
                  </a:lnTo>
                  <a:lnTo>
                    <a:pt x="329907" y="516890"/>
                  </a:lnTo>
                  <a:lnTo>
                    <a:pt x="327875" y="504190"/>
                  </a:lnTo>
                  <a:lnTo>
                    <a:pt x="325691" y="474980"/>
                  </a:lnTo>
                  <a:lnTo>
                    <a:pt x="324739" y="450850"/>
                  </a:lnTo>
                  <a:lnTo>
                    <a:pt x="323951" y="429260"/>
                  </a:lnTo>
                  <a:lnTo>
                    <a:pt x="323570" y="421640"/>
                  </a:lnTo>
                  <a:lnTo>
                    <a:pt x="323088" y="414020"/>
                  </a:lnTo>
                  <a:lnTo>
                    <a:pt x="313258" y="368300"/>
                  </a:lnTo>
                  <a:lnTo>
                    <a:pt x="305092" y="353187"/>
                  </a:lnTo>
                  <a:lnTo>
                    <a:pt x="305092" y="557530"/>
                  </a:lnTo>
                  <a:lnTo>
                    <a:pt x="298208" y="565150"/>
                  </a:lnTo>
                  <a:lnTo>
                    <a:pt x="287274" y="574040"/>
                  </a:lnTo>
                  <a:lnTo>
                    <a:pt x="271678" y="582930"/>
                  </a:lnTo>
                  <a:lnTo>
                    <a:pt x="250812" y="593090"/>
                  </a:lnTo>
                  <a:lnTo>
                    <a:pt x="250812" y="589280"/>
                  </a:lnTo>
                  <a:lnTo>
                    <a:pt x="250812" y="572770"/>
                  </a:lnTo>
                  <a:lnTo>
                    <a:pt x="264769" y="561340"/>
                  </a:lnTo>
                  <a:lnTo>
                    <a:pt x="277012" y="548640"/>
                  </a:lnTo>
                  <a:lnTo>
                    <a:pt x="287312" y="533400"/>
                  </a:lnTo>
                  <a:lnTo>
                    <a:pt x="295465" y="516890"/>
                  </a:lnTo>
                  <a:lnTo>
                    <a:pt x="297167" y="528320"/>
                  </a:lnTo>
                  <a:lnTo>
                    <a:pt x="299300" y="538480"/>
                  </a:lnTo>
                  <a:lnTo>
                    <a:pt x="301929" y="548640"/>
                  </a:lnTo>
                  <a:lnTo>
                    <a:pt x="305092" y="557530"/>
                  </a:lnTo>
                  <a:lnTo>
                    <a:pt x="305092" y="353187"/>
                  </a:lnTo>
                  <a:lnTo>
                    <a:pt x="291998" y="328930"/>
                  </a:lnTo>
                  <a:lnTo>
                    <a:pt x="290880" y="327825"/>
                  </a:lnTo>
                  <a:lnTo>
                    <a:pt x="290880" y="450850"/>
                  </a:lnTo>
                  <a:lnTo>
                    <a:pt x="275234" y="431800"/>
                  </a:lnTo>
                  <a:lnTo>
                    <a:pt x="233299" y="400050"/>
                  </a:lnTo>
                  <a:lnTo>
                    <a:pt x="183159" y="383540"/>
                  </a:lnTo>
                  <a:lnTo>
                    <a:pt x="148831" y="379730"/>
                  </a:lnTo>
                  <a:lnTo>
                    <a:pt x="138595" y="379730"/>
                  </a:lnTo>
                  <a:lnTo>
                    <a:pt x="134404" y="382270"/>
                  </a:lnTo>
                  <a:lnTo>
                    <a:pt x="100812" y="416560"/>
                  </a:lnTo>
                  <a:lnTo>
                    <a:pt x="97193" y="422910"/>
                  </a:lnTo>
                  <a:lnTo>
                    <a:pt x="96062" y="429260"/>
                  </a:lnTo>
                  <a:lnTo>
                    <a:pt x="97421" y="435610"/>
                  </a:lnTo>
                  <a:lnTo>
                    <a:pt x="101244" y="440690"/>
                  </a:lnTo>
                  <a:lnTo>
                    <a:pt x="106908" y="444500"/>
                  </a:lnTo>
                  <a:lnTo>
                    <a:pt x="113284" y="445770"/>
                  </a:lnTo>
                  <a:lnTo>
                    <a:pt x="119634" y="444500"/>
                  </a:lnTo>
                  <a:lnTo>
                    <a:pt x="125158" y="440690"/>
                  </a:lnTo>
                  <a:lnTo>
                    <a:pt x="150545" y="414020"/>
                  </a:lnTo>
                  <a:lnTo>
                    <a:pt x="174599" y="416560"/>
                  </a:lnTo>
                  <a:lnTo>
                    <a:pt x="208267" y="426720"/>
                  </a:lnTo>
                  <a:lnTo>
                    <a:pt x="242963" y="447040"/>
                  </a:lnTo>
                  <a:lnTo>
                    <a:pt x="270116" y="483870"/>
                  </a:lnTo>
                  <a:lnTo>
                    <a:pt x="259461" y="514350"/>
                  </a:lnTo>
                  <a:lnTo>
                    <a:pt x="239331" y="538480"/>
                  </a:lnTo>
                  <a:lnTo>
                    <a:pt x="221107" y="549490"/>
                  </a:lnTo>
                  <a:lnTo>
                    <a:pt x="221107" y="623570"/>
                  </a:lnTo>
                  <a:lnTo>
                    <a:pt x="205371" y="638810"/>
                  </a:lnTo>
                  <a:lnTo>
                    <a:pt x="193281" y="646430"/>
                  </a:lnTo>
                  <a:lnTo>
                    <a:pt x="179654" y="648970"/>
                  </a:lnTo>
                  <a:lnTo>
                    <a:pt x="166027" y="646430"/>
                  </a:lnTo>
                  <a:lnTo>
                    <a:pt x="161988" y="643890"/>
                  </a:lnTo>
                  <a:lnTo>
                    <a:pt x="153936" y="638810"/>
                  </a:lnTo>
                  <a:lnTo>
                    <a:pt x="138201" y="623570"/>
                  </a:lnTo>
                  <a:lnTo>
                    <a:pt x="140855" y="618490"/>
                  </a:lnTo>
                  <a:lnTo>
                    <a:pt x="142328" y="613410"/>
                  </a:lnTo>
                  <a:lnTo>
                    <a:pt x="142328" y="593090"/>
                  </a:lnTo>
                  <a:lnTo>
                    <a:pt x="142328" y="589280"/>
                  </a:lnTo>
                  <a:lnTo>
                    <a:pt x="151307" y="591820"/>
                  </a:lnTo>
                  <a:lnTo>
                    <a:pt x="170002" y="594360"/>
                  </a:lnTo>
                  <a:lnTo>
                    <a:pt x="189306" y="594360"/>
                  </a:lnTo>
                  <a:lnTo>
                    <a:pt x="208000" y="591820"/>
                  </a:lnTo>
                  <a:lnTo>
                    <a:pt x="216992" y="589280"/>
                  </a:lnTo>
                  <a:lnTo>
                    <a:pt x="216992" y="613410"/>
                  </a:lnTo>
                  <a:lnTo>
                    <a:pt x="218440" y="618490"/>
                  </a:lnTo>
                  <a:lnTo>
                    <a:pt x="221107" y="623570"/>
                  </a:lnTo>
                  <a:lnTo>
                    <a:pt x="221107" y="549490"/>
                  </a:lnTo>
                  <a:lnTo>
                    <a:pt x="211988" y="554990"/>
                  </a:lnTo>
                  <a:lnTo>
                    <a:pt x="179666" y="561340"/>
                  </a:lnTo>
                  <a:lnTo>
                    <a:pt x="144043" y="553720"/>
                  </a:lnTo>
                  <a:lnTo>
                    <a:pt x="114935" y="533400"/>
                  </a:lnTo>
                  <a:lnTo>
                    <a:pt x="108496" y="523824"/>
                  </a:lnTo>
                  <a:lnTo>
                    <a:pt x="108496" y="572770"/>
                  </a:lnTo>
                  <a:lnTo>
                    <a:pt x="108496" y="593090"/>
                  </a:lnTo>
                  <a:lnTo>
                    <a:pt x="87617" y="582930"/>
                  </a:lnTo>
                  <a:lnTo>
                    <a:pt x="72034" y="574040"/>
                  </a:lnTo>
                  <a:lnTo>
                    <a:pt x="61112" y="565150"/>
                  </a:lnTo>
                  <a:lnTo>
                    <a:pt x="54229" y="557530"/>
                  </a:lnTo>
                  <a:lnTo>
                    <a:pt x="57391" y="548640"/>
                  </a:lnTo>
                  <a:lnTo>
                    <a:pt x="60007" y="538480"/>
                  </a:lnTo>
                  <a:lnTo>
                    <a:pt x="62141" y="528320"/>
                  </a:lnTo>
                  <a:lnTo>
                    <a:pt x="63855" y="516890"/>
                  </a:lnTo>
                  <a:lnTo>
                    <a:pt x="71996" y="533400"/>
                  </a:lnTo>
                  <a:lnTo>
                    <a:pt x="82296" y="548640"/>
                  </a:lnTo>
                  <a:lnTo>
                    <a:pt x="94526" y="561340"/>
                  </a:lnTo>
                  <a:lnTo>
                    <a:pt x="108496" y="572770"/>
                  </a:lnTo>
                  <a:lnTo>
                    <a:pt x="108496" y="523824"/>
                  </a:lnTo>
                  <a:lnTo>
                    <a:pt x="103835" y="516890"/>
                  </a:lnTo>
                  <a:lnTo>
                    <a:pt x="95288" y="504190"/>
                  </a:lnTo>
                  <a:lnTo>
                    <a:pt x="88087" y="468630"/>
                  </a:lnTo>
                  <a:lnTo>
                    <a:pt x="88087" y="459740"/>
                  </a:lnTo>
                  <a:lnTo>
                    <a:pt x="80505" y="452120"/>
                  </a:lnTo>
                  <a:lnTo>
                    <a:pt x="68389" y="452120"/>
                  </a:lnTo>
                  <a:lnTo>
                    <a:pt x="68872" y="438150"/>
                  </a:lnTo>
                  <a:lnTo>
                    <a:pt x="73406" y="393700"/>
                  </a:lnTo>
                  <a:lnTo>
                    <a:pt x="90703" y="354330"/>
                  </a:lnTo>
                  <a:lnTo>
                    <a:pt x="120370" y="323850"/>
                  </a:lnTo>
                  <a:lnTo>
                    <a:pt x="158597" y="307340"/>
                  </a:lnTo>
                  <a:lnTo>
                    <a:pt x="179654" y="304800"/>
                  </a:lnTo>
                  <a:lnTo>
                    <a:pt x="200710" y="307340"/>
                  </a:lnTo>
                  <a:lnTo>
                    <a:pt x="238925" y="323850"/>
                  </a:lnTo>
                  <a:lnTo>
                    <a:pt x="268605" y="354330"/>
                  </a:lnTo>
                  <a:lnTo>
                    <a:pt x="285915" y="393700"/>
                  </a:lnTo>
                  <a:lnTo>
                    <a:pt x="290537" y="440690"/>
                  </a:lnTo>
                  <a:lnTo>
                    <a:pt x="290880" y="450850"/>
                  </a:lnTo>
                  <a:lnTo>
                    <a:pt x="290880" y="327825"/>
                  </a:lnTo>
                  <a:lnTo>
                    <a:pt x="267716" y="304800"/>
                  </a:lnTo>
                  <a:lnTo>
                    <a:pt x="261315" y="298450"/>
                  </a:lnTo>
                  <a:lnTo>
                    <a:pt x="223202" y="278130"/>
                  </a:lnTo>
                  <a:lnTo>
                    <a:pt x="179654" y="271780"/>
                  </a:lnTo>
                  <a:lnTo>
                    <a:pt x="136093" y="278130"/>
                  </a:lnTo>
                  <a:lnTo>
                    <a:pt x="97980" y="298450"/>
                  </a:lnTo>
                  <a:lnTo>
                    <a:pt x="67297" y="328930"/>
                  </a:lnTo>
                  <a:lnTo>
                    <a:pt x="46037" y="368300"/>
                  </a:lnTo>
                  <a:lnTo>
                    <a:pt x="36207" y="414020"/>
                  </a:lnTo>
                  <a:lnTo>
                    <a:pt x="34518" y="452120"/>
                  </a:lnTo>
                  <a:lnTo>
                    <a:pt x="33616" y="474980"/>
                  </a:lnTo>
                  <a:lnTo>
                    <a:pt x="31419" y="504190"/>
                  </a:lnTo>
                  <a:lnTo>
                    <a:pt x="27165" y="530860"/>
                  </a:lnTo>
                  <a:lnTo>
                    <a:pt x="19875" y="552450"/>
                  </a:lnTo>
                  <a:lnTo>
                    <a:pt x="17487" y="556260"/>
                  </a:lnTo>
                  <a:lnTo>
                    <a:pt x="17487" y="562610"/>
                  </a:lnTo>
                  <a:lnTo>
                    <a:pt x="54127" y="601980"/>
                  </a:lnTo>
                  <a:lnTo>
                    <a:pt x="84721" y="619760"/>
                  </a:lnTo>
                  <a:lnTo>
                    <a:pt x="39331" y="642620"/>
                  </a:lnTo>
                  <a:lnTo>
                    <a:pt x="22948" y="654050"/>
                  </a:lnTo>
                  <a:lnTo>
                    <a:pt x="10566" y="668020"/>
                  </a:lnTo>
                  <a:lnTo>
                    <a:pt x="2730" y="685800"/>
                  </a:lnTo>
                  <a:lnTo>
                    <a:pt x="0" y="706120"/>
                  </a:lnTo>
                  <a:lnTo>
                    <a:pt x="0" y="840740"/>
                  </a:lnTo>
                  <a:lnTo>
                    <a:pt x="7569" y="847090"/>
                  </a:lnTo>
                  <a:lnTo>
                    <a:pt x="26250" y="847090"/>
                  </a:lnTo>
                  <a:lnTo>
                    <a:pt x="33832" y="840740"/>
                  </a:lnTo>
                  <a:lnTo>
                    <a:pt x="33832" y="706120"/>
                  </a:lnTo>
                  <a:lnTo>
                    <a:pt x="35267" y="695960"/>
                  </a:lnTo>
                  <a:lnTo>
                    <a:pt x="39370" y="685800"/>
                  </a:lnTo>
                  <a:lnTo>
                    <a:pt x="45872" y="678180"/>
                  </a:lnTo>
                  <a:lnTo>
                    <a:pt x="54470" y="671830"/>
                  </a:lnTo>
                  <a:lnTo>
                    <a:pt x="110972" y="643890"/>
                  </a:lnTo>
                  <a:lnTo>
                    <a:pt x="130632" y="662940"/>
                  </a:lnTo>
                  <a:lnTo>
                    <a:pt x="141605" y="671830"/>
                  </a:lnTo>
                  <a:lnTo>
                    <a:pt x="153682" y="678180"/>
                  </a:lnTo>
                  <a:lnTo>
                    <a:pt x="166484" y="680720"/>
                  </a:lnTo>
                  <a:lnTo>
                    <a:pt x="179654" y="681990"/>
                  </a:lnTo>
                  <a:lnTo>
                    <a:pt x="192824" y="680720"/>
                  </a:lnTo>
                  <a:lnTo>
                    <a:pt x="205625" y="678180"/>
                  </a:lnTo>
                  <a:lnTo>
                    <a:pt x="217690" y="671830"/>
                  </a:lnTo>
                  <a:lnTo>
                    <a:pt x="228663" y="662940"/>
                  </a:lnTo>
                  <a:lnTo>
                    <a:pt x="243078" y="648970"/>
                  </a:lnTo>
                  <a:lnTo>
                    <a:pt x="248323" y="643890"/>
                  </a:lnTo>
                  <a:lnTo>
                    <a:pt x="266750" y="654050"/>
                  </a:lnTo>
                  <a:lnTo>
                    <a:pt x="260959" y="664210"/>
                  </a:lnTo>
                  <a:lnTo>
                    <a:pt x="256692" y="675640"/>
                  </a:lnTo>
                  <a:lnTo>
                    <a:pt x="254050" y="688340"/>
                  </a:lnTo>
                  <a:lnTo>
                    <a:pt x="253149" y="701040"/>
                  </a:lnTo>
                  <a:lnTo>
                    <a:pt x="253149" y="840740"/>
                  </a:lnTo>
                  <a:lnTo>
                    <a:pt x="260718" y="847090"/>
                  </a:lnTo>
                  <a:lnTo>
                    <a:pt x="279412" y="847090"/>
                  </a:lnTo>
                  <a:lnTo>
                    <a:pt x="286981" y="840740"/>
                  </a:lnTo>
                  <a:lnTo>
                    <a:pt x="286981" y="701040"/>
                  </a:lnTo>
                  <a:lnTo>
                    <a:pt x="289610" y="683260"/>
                  </a:lnTo>
                  <a:lnTo>
                    <a:pt x="297040" y="669290"/>
                  </a:lnTo>
                  <a:lnTo>
                    <a:pt x="308546" y="656590"/>
                  </a:lnTo>
                  <a:lnTo>
                    <a:pt x="323456" y="648970"/>
                  </a:lnTo>
                  <a:lnTo>
                    <a:pt x="337172" y="643890"/>
                  </a:lnTo>
                  <a:lnTo>
                    <a:pt x="381736" y="627380"/>
                  </a:lnTo>
                  <a:lnTo>
                    <a:pt x="433158" y="608330"/>
                  </a:lnTo>
                  <a:lnTo>
                    <a:pt x="478828" y="676910"/>
                  </a:lnTo>
                  <a:lnTo>
                    <a:pt x="483831" y="683260"/>
                  </a:lnTo>
                  <a:lnTo>
                    <a:pt x="489915" y="688340"/>
                  </a:lnTo>
                  <a:lnTo>
                    <a:pt x="496887" y="690880"/>
                  </a:lnTo>
                  <a:lnTo>
                    <a:pt x="504494" y="692150"/>
                  </a:lnTo>
                  <a:lnTo>
                    <a:pt x="514807" y="692150"/>
                  </a:lnTo>
                  <a:lnTo>
                    <a:pt x="521322" y="689610"/>
                  </a:lnTo>
                  <a:lnTo>
                    <a:pt x="527329" y="687070"/>
                  </a:lnTo>
                  <a:lnTo>
                    <a:pt x="532688" y="681990"/>
                  </a:lnTo>
                  <a:lnTo>
                    <a:pt x="555485" y="659130"/>
                  </a:lnTo>
                  <a:lnTo>
                    <a:pt x="560552" y="654050"/>
                  </a:lnTo>
                  <a:lnTo>
                    <a:pt x="560552" y="840740"/>
                  </a:lnTo>
                  <a:lnTo>
                    <a:pt x="568121" y="847090"/>
                  </a:lnTo>
                  <a:lnTo>
                    <a:pt x="586803" y="847090"/>
                  </a:lnTo>
                  <a:lnTo>
                    <a:pt x="594372" y="840740"/>
                  </a:lnTo>
                  <a:lnTo>
                    <a:pt x="594372" y="654050"/>
                  </a:lnTo>
                  <a:lnTo>
                    <a:pt x="622236" y="681990"/>
                  </a:lnTo>
                  <a:lnTo>
                    <a:pt x="627583" y="687070"/>
                  </a:lnTo>
                  <a:lnTo>
                    <a:pt x="633603" y="689610"/>
                  </a:lnTo>
                  <a:lnTo>
                    <a:pt x="640105" y="692150"/>
                  </a:lnTo>
                  <a:lnTo>
                    <a:pt x="650417" y="692150"/>
                  </a:lnTo>
                  <a:lnTo>
                    <a:pt x="687933" y="659130"/>
                  </a:lnTo>
                  <a:lnTo>
                    <a:pt x="721766" y="608330"/>
                  </a:lnTo>
                  <a:lnTo>
                    <a:pt x="831469" y="648970"/>
                  </a:lnTo>
                  <a:lnTo>
                    <a:pt x="865314" y="683260"/>
                  </a:lnTo>
                  <a:lnTo>
                    <a:pt x="867943" y="701040"/>
                  </a:lnTo>
                  <a:lnTo>
                    <a:pt x="867943" y="840740"/>
                  </a:lnTo>
                  <a:lnTo>
                    <a:pt x="875525" y="847090"/>
                  </a:lnTo>
                  <a:lnTo>
                    <a:pt x="894194" y="847090"/>
                  </a:lnTo>
                  <a:lnTo>
                    <a:pt x="901763" y="840740"/>
                  </a:lnTo>
                  <a:lnTo>
                    <a:pt x="901763" y="701040"/>
                  </a:lnTo>
                  <a:lnTo>
                    <a:pt x="900061" y="683260"/>
                  </a:lnTo>
                  <a:lnTo>
                    <a:pt x="895134" y="666750"/>
                  </a:lnTo>
                  <a:lnTo>
                    <a:pt x="887272" y="651510"/>
                  </a:lnTo>
                  <a:lnTo>
                    <a:pt x="876757" y="638810"/>
                  </a:lnTo>
                  <a:lnTo>
                    <a:pt x="890892" y="635000"/>
                  </a:lnTo>
                  <a:lnTo>
                    <a:pt x="896670" y="632460"/>
                  </a:lnTo>
                  <a:lnTo>
                    <a:pt x="939850" y="675640"/>
                  </a:lnTo>
                  <a:lnTo>
                    <a:pt x="939850" y="840740"/>
                  </a:lnTo>
                  <a:lnTo>
                    <a:pt x="947420" y="847090"/>
                  </a:lnTo>
                  <a:lnTo>
                    <a:pt x="966101" y="847090"/>
                  </a:lnTo>
                  <a:lnTo>
                    <a:pt x="973670" y="840740"/>
                  </a:lnTo>
                  <a:lnTo>
                    <a:pt x="973670" y="675640"/>
                  </a:lnTo>
                  <a:lnTo>
                    <a:pt x="1005205" y="643890"/>
                  </a:lnTo>
                  <a:lnTo>
                    <a:pt x="1016558" y="632460"/>
                  </a:lnTo>
                  <a:lnTo>
                    <a:pt x="1018832" y="633730"/>
                  </a:lnTo>
                  <a:lnTo>
                    <a:pt x="1021219" y="633730"/>
                  </a:lnTo>
                  <a:lnTo>
                    <a:pt x="1093584" y="655320"/>
                  </a:lnTo>
                  <a:lnTo>
                    <a:pt x="1120673" y="690880"/>
                  </a:lnTo>
                  <a:lnTo>
                    <a:pt x="1120673" y="840740"/>
                  </a:lnTo>
                  <a:lnTo>
                    <a:pt x="1128242" y="847090"/>
                  </a:lnTo>
                  <a:lnTo>
                    <a:pt x="1146924" y="847090"/>
                  </a:lnTo>
                  <a:lnTo>
                    <a:pt x="1154493" y="840740"/>
                  </a:lnTo>
                  <a:lnTo>
                    <a:pt x="1154493" y="6908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7"/>
            </a:p>
          </p:txBody>
        </p:sp>
      </p:grpSp>
      <p:sp>
        <p:nvSpPr>
          <p:cNvPr id="101" name="object 66">
            <a:extLst>
              <a:ext uri="{FF2B5EF4-FFF2-40B4-BE49-F238E27FC236}">
                <a16:creationId xmlns:a16="http://schemas.microsoft.com/office/drawing/2014/main" id="{14B019B2-3E62-3F4E-9AFA-645F3E269B73}"/>
              </a:ext>
            </a:extLst>
          </p:cNvPr>
          <p:cNvSpPr txBox="1"/>
          <p:nvPr/>
        </p:nvSpPr>
        <p:spPr>
          <a:xfrm>
            <a:off x="985333" y="1552891"/>
            <a:ext cx="1691399" cy="729452"/>
          </a:xfrm>
          <a:prstGeom prst="rect">
            <a:avLst/>
          </a:prstGeom>
        </p:spPr>
        <p:txBody>
          <a:bodyPr vert="horz" wrap="square" lIns="0" tIns="11197" rIns="0" bIns="0" rtlCol="0">
            <a:spAutoFit/>
          </a:bodyPr>
          <a:lstStyle/>
          <a:p>
            <a:pPr marL="11196">
              <a:lnSpc>
                <a:spcPts val="5593"/>
              </a:lnSpc>
              <a:spcBef>
                <a:spcPts val="88"/>
              </a:spcBef>
              <a:tabLst>
                <a:tab pos="455679" algn="l"/>
              </a:tabLst>
            </a:pPr>
            <a:r>
              <a:rPr sz="4800" b="1" dirty="0">
                <a:solidFill>
                  <a:schemeClr val="bg1"/>
                </a:solidFill>
                <a:latin typeface="Exo 2" pitchFamily="2" charset="0"/>
                <a:cs typeface="Exo 2 Extra"/>
              </a:rPr>
              <a:t>&gt;	</a:t>
            </a:r>
            <a:r>
              <a:rPr lang="ru-RU" sz="4800" b="1" dirty="0">
                <a:solidFill>
                  <a:schemeClr val="bg1"/>
                </a:solidFill>
                <a:latin typeface="Exo 2" pitchFamily="2" charset="0"/>
                <a:cs typeface="Exo 2 Extra"/>
              </a:rPr>
              <a:t>24</a:t>
            </a:r>
            <a:r>
              <a:rPr sz="4800" b="1" dirty="0">
                <a:solidFill>
                  <a:schemeClr val="bg1"/>
                </a:solidFill>
                <a:latin typeface="Exo 2" pitchFamily="2" charset="0"/>
                <a:cs typeface="Exo 2 Extra"/>
              </a:rPr>
              <a:t>0</a:t>
            </a:r>
            <a:endParaRPr sz="4800" dirty="0">
              <a:solidFill>
                <a:schemeClr val="bg1"/>
              </a:solidFill>
              <a:latin typeface="Exo 2" pitchFamily="2" charset="0"/>
              <a:cs typeface="Exo 2 Extra"/>
            </a:endParaRPr>
          </a:p>
        </p:txBody>
      </p:sp>
      <p:grpSp>
        <p:nvGrpSpPr>
          <p:cNvPr id="102" name="object 67">
            <a:extLst>
              <a:ext uri="{FF2B5EF4-FFF2-40B4-BE49-F238E27FC236}">
                <a16:creationId xmlns:a16="http://schemas.microsoft.com/office/drawing/2014/main" id="{D50EAFDF-B6BD-9040-BDBE-03F910F32439}"/>
              </a:ext>
            </a:extLst>
          </p:cNvPr>
          <p:cNvGrpSpPr/>
          <p:nvPr/>
        </p:nvGrpSpPr>
        <p:grpSpPr>
          <a:xfrm>
            <a:off x="3716668" y="584200"/>
            <a:ext cx="997069" cy="997069"/>
            <a:chOff x="3697020" y="941266"/>
            <a:chExt cx="1130935" cy="1130935"/>
          </a:xfrm>
        </p:grpSpPr>
        <p:pic>
          <p:nvPicPr>
            <p:cNvPr id="103" name="object 68">
              <a:extLst>
                <a:ext uri="{FF2B5EF4-FFF2-40B4-BE49-F238E27FC236}">
                  <a16:creationId xmlns:a16="http://schemas.microsoft.com/office/drawing/2014/main" id="{82281B48-3AF4-7843-9234-9FCEB80BC99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7020" y="941266"/>
              <a:ext cx="1130807" cy="1130802"/>
            </a:xfrm>
            <a:prstGeom prst="rect">
              <a:avLst/>
            </a:prstGeom>
          </p:spPr>
        </p:pic>
        <p:sp>
          <p:nvSpPr>
            <p:cNvPr id="104" name="object 69">
              <a:extLst>
                <a:ext uri="{FF2B5EF4-FFF2-40B4-BE49-F238E27FC236}">
                  <a16:creationId xmlns:a16="http://schemas.microsoft.com/office/drawing/2014/main" id="{2135A629-20F0-C141-88DE-85A66D96C44E}"/>
                </a:ext>
              </a:extLst>
            </p:cNvPr>
            <p:cNvSpPr/>
            <p:nvPr/>
          </p:nvSpPr>
          <p:spPr>
            <a:xfrm>
              <a:off x="4263072" y="1375663"/>
              <a:ext cx="330835" cy="182245"/>
            </a:xfrm>
            <a:custGeom>
              <a:avLst/>
              <a:gdLst/>
              <a:ahLst/>
              <a:cxnLst/>
              <a:rect l="l" t="t" r="r" b="b"/>
              <a:pathLst>
                <a:path w="330835" h="182244">
                  <a:moveTo>
                    <a:pt x="330733" y="161391"/>
                  </a:moveTo>
                  <a:lnTo>
                    <a:pt x="324840" y="155498"/>
                  </a:lnTo>
                  <a:lnTo>
                    <a:pt x="317576" y="155498"/>
                  </a:lnTo>
                  <a:lnTo>
                    <a:pt x="5892" y="155498"/>
                  </a:lnTo>
                  <a:lnTo>
                    <a:pt x="0" y="161391"/>
                  </a:lnTo>
                  <a:lnTo>
                    <a:pt x="0" y="175920"/>
                  </a:lnTo>
                  <a:lnTo>
                    <a:pt x="5892" y="181813"/>
                  </a:lnTo>
                  <a:lnTo>
                    <a:pt x="324840" y="181813"/>
                  </a:lnTo>
                  <a:lnTo>
                    <a:pt x="330733" y="175920"/>
                  </a:lnTo>
                  <a:lnTo>
                    <a:pt x="330733" y="161391"/>
                  </a:lnTo>
                  <a:close/>
                </a:path>
                <a:path w="330835" h="182244">
                  <a:moveTo>
                    <a:pt x="330733" y="83629"/>
                  </a:moveTo>
                  <a:lnTo>
                    <a:pt x="324840" y="77749"/>
                  </a:lnTo>
                  <a:lnTo>
                    <a:pt x="317576" y="77749"/>
                  </a:lnTo>
                  <a:lnTo>
                    <a:pt x="5892" y="77749"/>
                  </a:lnTo>
                  <a:lnTo>
                    <a:pt x="0" y="83629"/>
                  </a:lnTo>
                  <a:lnTo>
                    <a:pt x="0" y="98171"/>
                  </a:lnTo>
                  <a:lnTo>
                    <a:pt x="5892" y="104063"/>
                  </a:lnTo>
                  <a:lnTo>
                    <a:pt x="324840" y="104063"/>
                  </a:lnTo>
                  <a:lnTo>
                    <a:pt x="330733" y="98171"/>
                  </a:lnTo>
                  <a:lnTo>
                    <a:pt x="330733" y="83629"/>
                  </a:lnTo>
                  <a:close/>
                </a:path>
                <a:path w="330835" h="182244">
                  <a:moveTo>
                    <a:pt x="330733" y="5880"/>
                  </a:moveTo>
                  <a:lnTo>
                    <a:pt x="324840" y="0"/>
                  </a:lnTo>
                  <a:lnTo>
                    <a:pt x="317576" y="0"/>
                  </a:lnTo>
                  <a:lnTo>
                    <a:pt x="5892" y="0"/>
                  </a:lnTo>
                  <a:lnTo>
                    <a:pt x="0" y="5880"/>
                  </a:lnTo>
                  <a:lnTo>
                    <a:pt x="0" y="20421"/>
                  </a:lnTo>
                  <a:lnTo>
                    <a:pt x="5892" y="26314"/>
                  </a:lnTo>
                  <a:lnTo>
                    <a:pt x="324840" y="26314"/>
                  </a:lnTo>
                  <a:lnTo>
                    <a:pt x="330733" y="20421"/>
                  </a:lnTo>
                  <a:lnTo>
                    <a:pt x="330733" y="58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7"/>
            </a:p>
          </p:txBody>
        </p:sp>
        <p:pic>
          <p:nvPicPr>
            <p:cNvPr id="105" name="object 70">
              <a:extLst>
                <a:ext uri="{FF2B5EF4-FFF2-40B4-BE49-F238E27FC236}">
                  <a16:creationId xmlns:a16="http://schemas.microsoft.com/office/drawing/2014/main" id="{9226B2C8-9F4D-CA47-93A7-96F0658176D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9144" y="1116015"/>
              <a:ext cx="127622" cy="133743"/>
            </a:xfrm>
            <a:prstGeom prst="rect">
              <a:avLst/>
            </a:prstGeom>
          </p:spPr>
        </p:pic>
        <p:sp>
          <p:nvSpPr>
            <p:cNvPr id="106" name="object 71">
              <a:extLst>
                <a:ext uri="{FF2B5EF4-FFF2-40B4-BE49-F238E27FC236}">
                  <a16:creationId xmlns:a16="http://schemas.microsoft.com/office/drawing/2014/main" id="{0F7BC8B1-9C0E-0D47-B08C-E12C69222623}"/>
                </a:ext>
              </a:extLst>
            </p:cNvPr>
            <p:cNvSpPr/>
            <p:nvPr/>
          </p:nvSpPr>
          <p:spPr>
            <a:xfrm>
              <a:off x="3787038" y="1032421"/>
              <a:ext cx="898525" cy="898525"/>
            </a:xfrm>
            <a:custGeom>
              <a:avLst/>
              <a:gdLst/>
              <a:ahLst/>
              <a:cxnLst/>
              <a:rect l="l" t="t" r="r" b="b"/>
              <a:pathLst>
                <a:path w="898525" h="898525">
                  <a:moveTo>
                    <a:pt x="387642" y="334543"/>
                  </a:moveTo>
                  <a:lnTo>
                    <a:pt x="361327" y="300139"/>
                  </a:lnTo>
                  <a:lnTo>
                    <a:pt x="361327" y="345694"/>
                  </a:lnTo>
                  <a:lnTo>
                    <a:pt x="361327" y="469671"/>
                  </a:lnTo>
                  <a:lnTo>
                    <a:pt x="359981" y="471995"/>
                  </a:lnTo>
                  <a:lnTo>
                    <a:pt x="252615" y="533984"/>
                  </a:lnTo>
                  <a:lnTo>
                    <a:pt x="252615" y="408457"/>
                  </a:lnTo>
                  <a:lnTo>
                    <a:pt x="290156" y="386778"/>
                  </a:lnTo>
                  <a:lnTo>
                    <a:pt x="290449" y="385660"/>
                  </a:lnTo>
                  <a:lnTo>
                    <a:pt x="292315" y="378739"/>
                  </a:lnTo>
                  <a:lnTo>
                    <a:pt x="285051" y="366153"/>
                  </a:lnTo>
                  <a:lnTo>
                    <a:pt x="276999" y="363994"/>
                  </a:lnTo>
                  <a:lnTo>
                    <a:pt x="239458" y="385660"/>
                  </a:lnTo>
                  <a:lnTo>
                    <a:pt x="226314" y="378079"/>
                  </a:lnTo>
                  <a:lnTo>
                    <a:pt x="226314" y="408457"/>
                  </a:lnTo>
                  <a:lnTo>
                    <a:pt x="226314" y="533984"/>
                  </a:lnTo>
                  <a:lnTo>
                    <a:pt x="118935" y="471995"/>
                  </a:lnTo>
                  <a:lnTo>
                    <a:pt x="117589" y="469671"/>
                  </a:lnTo>
                  <a:lnTo>
                    <a:pt x="117589" y="345694"/>
                  </a:lnTo>
                  <a:lnTo>
                    <a:pt x="226314" y="408457"/>
                  </a:lnTo>
                  <a:lnTo>
                    <a:pt x="226314" y="378079"/>
                  </a:lnTo>
                  <a:lnTo>
                    <a:pt x="170218" y="345694"/>
                  </a:lnTo>
                  <a:lnTo>
                    <a:pt x="130759" y="322910"/>
                  </a:lnTo>
                  <a:lnTo>
                    <a:pt x="238125" y="260921"/>
                  </a:lnTo>
                  <a:lnTo>
                    <a:pt x="240804" y="260921"/>
                  </a:lnTo>
                  <a:lnTo>
                    <a:pt x="348170" y="322910"/>
                  </a:lnTo>
                  <a:lnTo>
                    <a:pt x="317690" y="340499"/>
                  </a:lnTo>
                  <a:lnTo>
                    <a:pt x="315531" y="348551"/>
                  </a:lnTo>
                  <a:lnTo>
                    <a:pt x="322808" y="361149"/>
                  </a:lnTo>
                  <a:lnTo>
                    <a:pt x="330860" y="363283"/>
                  </a:lnTo>
                  <a:lnTo>
                    <a:pt x="361327" y="345694"/>
                  </a:lnTo>
                  <a:lnTo>
                    <a:pt x="361327" y="300139"/>
                  </a:lnTo>
                  <a:lnTo>
                    <a:pt x="293433" y="260921"/>
                  </a:lnTo>
                  <a:lnTo>
                    <a:pt x="256120" y="239369"/>
                  </a:lnTo>
                  <a:lnTo>
                    <a:pt x="248018" y="236042"/>
                  </a:lnTo>
                  <a:lnTo>
                    <a:pt x="239458" y="234924"/>
                  </a:lnTo>
                  <a:lnTo>
                    <a:pt x="230898" y="236042"/>
                  </a:lnTo>
                  <a:lnTo>
                    <a:pt x="107937" y="305701"/>
                  </a:lnTo>
                  <a:lnTo>
                    <a:pt x="91287" y="334543"/>
                  </a:lnTo>
                  <a:lnTo>
                    <a:pt x="91287" y="467169"/>
                  </a:lnTo>
                  <a:lnTo>
                    <a:pt x="222808" y="562343"/>
                  </a:lnTo>
                  <a:lnTo>
                    <a:pt x="239458" y="566788"/>
                  </a:lnTo>
                  <a:lnTo>
                    <a:pt x="248018" y="565683"/>
                  </a:lnTo>
                  <a:lnTo>
                    <a:pt x="256120" y="562343"/>
                  </a:lnTo>
                  <a:lnTo>
                    <a:pt x="305231" y="533984"/>
                  </a:lnTo>
                  <a:lnTo>
                    <a:pt x="370979" y="496023"/>
                  </a:lnTo>
                  <a:lnTo>
                    <a:pt x="377913" y="490689"/>
                  </a:lnTo>
                  <a:lnTo>
                    <a:pt x="383159" y="483831"/>
                  </a:lnTo>
                  <a:lnTo>
                    <a:pt x="386473" y="475856"/>
                  </a:lnTo>
                  <a:lnTo>
                    <a:pt x="387642" y="467169"/>
                  </a:lnTo>
                  <a:lnTo>
                    <a:pt x="387642" y="345694"/>
                  </a:lnTo>
                  <a:lnTo>
                    <a:pt x="387642" y="334543"/>
                  </a:lnTo>
                  <a:close/>
                </a:path>
                <a:path w="898525" h="898525">
                  <a:moveTo>
                    <a:pt x="897953" y="196126"/>
                  </a:moveTo>
                  <a:lnTo>
                    <a:pt x="892759" y="165188"/>
                  </a:lnTo>
                  <a:lnTo>
                    <a:pt x="876211" y="137490"/>
                  </a:lnTo>
                  <a:lnTo>
                    <a:pt x="871613" y="133057"/>
                  </a:lnTo>
                  <a:lnTo>
                    <a:pt x="871613" y="195961"/>
                  </a:lnTo>
                  <a:lnTo>
                    <a:pt x="867257" y="217678"/>
                  </a:lnTo>
                  <a:lnTo>
                    <a:pt x="835545" y="250977"/>
                  </a:lnTo>
                  <a:lnTo>
                    <a:pt x="809929" y="256082"/>
                  </a:lnTo>
                  <a:lnTo>
                    <a:pt x="585406" y="256082"/>
                  </a:lnTo>
                  <a:lnTo>
                    <a:pt x="552526" y="249567"/>
                  </a:lnTo>
                  <a:lnTo>
                    <a:pt x="525500" y="231813"/>
                  </a:lnTo>
                  <a:lnTo>
                    <a:pt x="507111" y="205498"/>
                  </a:lnTo>
                  <a:lnTo>
                    <a:pt x="500087" y="173304"/>
                  </a:lnTo>
                  <a:lnTo>
                    <a:pt x="504926" y="144145"/>
                  </a:lnTo>
                  <a:lnTo>
                    <a:pt x="519036" y="119176"/>
                  </a:lnTo>
                  <a:lnTo>
                    <a:pt x="540740" y="100457"/>
                  </a:lnTo>
                  <a:lnTo>
                    <a:pt x="568363" y="90017"/>
                  </a:lnTo>
                  <a:lnTo>
                    <a:pt x="575360" y="88023"/>
                  </a:lnTo>
                  <a:lnTo>
                    <a:pt x="581723" y="84785"/>
                  </a:lnTo>
                  <a:lnTo>
                    <a:pt x="587336" y="80391"/>
                  </a:lnTo>
                  <a:lnTo>
                    <a:pt x="592023" y="74942"/>
                  </a:lnTo>
                  <a:lnTo>
                    <a:pt x="610552" y="54495"/>
                  </a:lnTo>
                  <a:lnTo>
                    <a:pt x="633082" y="39217"/>
                  </a:lnTo>
                  <a:lnTo>
                    <a:pt x="658545" y="29629"/>
                  </a:lnTo>
                  <a:lnTo>
                    <a:pt x="685888" y="26314"/>
                  </a:lnTo>
                  <a:lnTo>
                    <a:pt x="722820" y="32461"/>
                  </a:lnTo>
                  <a:lnTo>
                    <a:pt x="755167" y="49657"/>
                  </a:lnTo>
                  <a:lnTo>
                    <a:pt x="780529" y="76085"/>
                  </a:lnTo>
                  <a:lnTo>
                    <a:pt x="796582" y="110185"/>
                  </a:lnTo>
                  <a:lnTo>
                    <a:pt x="800468" y="119100"/>
                  </a:lnTo>
                  <a:lnTo>
                    <a:pt x="806665" y="126733"/>
                  </a:lnTo>
                  <a:lnTo>
                    <a:pt x="814666" y="132448"/>
                  </a:lnTo>
                  <a:lnTo>
                    <a:pt x="824077" y="135890"/>
                  </a:lnTo>
                  <a:lnTo>
                    <a:pt x="833259" y="138671"/>
                  </a:lnTo>
                  <a:lnTo>
                    <a:pt x="841794" y="142824"/>
                  </a:lnTo>
                  <a:lnTo>
                    <a:pt x="849604" y="148272"/>
                  </a:lnTo>
                  <a:lnTo>
                    <a:pt x="856551" y="154965"/>
                  </a:lnTo>
                  <a:lnTo>
                    <a:pt x="868057" y="174307"/>
                  </a:lnTo>
                  <a:lnTo>
                    <a:pt x="871613" y="195961"/>
                  </a:lnTo>
                  <a:lnTo>
                    <a:pt x="871613" y="133057"/>
                  </a:lnTo>
                  <a:lnTo>
                    <a:pt x="829691" y="110185"/>
                  </a:lnTo>
                  <a:lnTo>
                    <a:pt x="825817" y="109334"/>
                  </a:lnTo>
                  <a:lnTo>
                    <a:pt x="822858" y="106565"/>
                  </a:lnTo>
                  <a:lnTo>
                    <a:pt x="821778" y="102755"/>
                  </a:lnTo>
                  <a:lnTo>
                    <a:pt x="802195" y="61175"/>
                  </a:lnTo>
                  <a:lnTo>
                    <a:pt x="771029" y="28689"/>
                  </a:lnTo>
                  <a:lnTo>
                    <a:pt x="766559" y="26314"/>
                  </a:lnTo>
                  <a:lnTo>
                    <a:pt x="731266" y="7556"/>
                  </a:lnTo>
                  <a:lnTo>
                    <a:pt x="685888" y="0"/>
                  </a:lnTo>
                  <a:lnTo>
                    <a:pt x="652284" y="4076"/>
                  </a:lnTo>
                  <a:lnTo>
                    <a:pt x="620991" y="15849"/>
                  </a:lnTo>
                  <a:lnTo>
                    <a:pt x="593305" y="34632"/>
                  </a:lnTo>
                  <a:lnTo>
                    <a:pt x="570547" y="59753"/>
                  </a:lnTo>
                  <a:lnTo>
                    <a:pt x="568921" y="62052"/>
                  </a:lnTo>
                  <a:lnTo>
                    <a:pt x="566432" y="63614"/>
                  </a:lnTo>
                  <a:lnTo>
                    <a:pt x="527227" y="77863"/>
                  </a:lnTo>
                  <a:lnTo>
                    <a:pt x="480148" y="135280"/>
                  </a:lnTo>
                  <a:lnTo>
                    <a:pt x="473786" y="173609"/>
                  </a:lnTo>
                  <a:lnTo>
                    <a:pt x="482955" y="215912"/>
                  </a:lnTo>
                  <a:lnTo>
                    <a:pt x="507034" y="250494"/>
                  </a:lnTo>
                  <a:lnTo>
                    <a:pt x="542391" y="273824"/>
                  </a:lnTo>
                  <a:lnTo>
                    <a:pt x="585406" y="282384"/>
                  </a:lnTo>
                  <a:lnTo>
                    <a:pt x="809929" y="282384"/>
                  </a:lnTo>
                  <a:lnTo>
                    <a:pt x="828649" y="280530"/>
                  </a:lnTo>
                  <a:lnTo>
                    <a:pt x="845959" y="275132"/>
                  </a:lnTo>
                  <a:lnTo>
                    <a:pt x="861390" y="266509"/>
                  </a:lnTo>
                  <a:lnTo>
                    <a:pt x="873188" y="256082"/>
                  </a:lnTo>
                  <a:lnTo>
                    <a:pt x="874483" y="254939"/>
                  </a:lnTo>
                  <a:lnTo>
                    <a:pt x="891844" y="227101"/>
                  </a:lnTo>
                  <a:lnTo>
                    <a:pt x="897953" y="196126"/>
                  </a:lnTo>
                  <a:close/>
                </a:path>
                <a:path w="898525" h="898525">
                  <a:moveTo>
                    <a:pt x="898042" y="283286"/>
                  </a:moveTo>
                  <a:lnTo>
                    <a:pt x="892149" y="277393"/>
                  </a:lnTo>
                  <a:lnTo>
                    <a:pt x="877620" y="277393"/>
                  </a:lnTo>
                  <a:lnTo>
                    <a:pt x="871728" y="283286"/>
                  </a:lnTo>
                  <a:lnTo>
                    <a:pt x="871728" y="612775"/>
                  </a:lnTo>
                  <a:lnTo>
                    <a:pt x="871728" y="639089"/>
                  </a:lnTo>
                  <a:lnTo>
                    <a:pt x="871728" y="673887"/>
                  </a:lnTo>
                  <a:lnTo>
                    <a:pt x="868959" y="687552"/>
                  </a:lnTo>
                  <a:lnTo>
                    <a:pt x="861415" y="698741"/>
                  </a:lnTo>
                  <a:lnTo>
                    <a:pt x="850239" y="706285"/>
                  </a:lnTo>
                  <a:lnTo>
                    <a:pt x="836561" y="709053"/>
                  </a:lnTo>
                  <a:lnTo>
                    <a:pt x="534949" y="709053"/>
                  </a:lnTo>
                  <a:lnTo>
                    <a:pt x="534949" y="801395"/>
                  </a:lnTo>
                  <a:lnTo>
                    <a:pt x="363093" y="801395"/>
                  </a:lnTo>
                  <a:lnTo>
                    <a:pt x="371563" y="785825"/>
                  </a:lnTo>
                  <a:lnTo>
                    <a:pt x="378548" y="769556"/>
                  </a:lnTo>
                  <a:lnTo>
                    <a:pt x="384009" y="752716"/>
                  </a:lnTo>
                  <a:lnTo>
                    <a:pt x="387908" y="735368"/>
                  </a:lnTo>
                  <a:lnTo>
                    <a:pt x="510133" y="735368"/>
                  </a:lnTo>
                  <a:lnTo>
                    <a:pt x="514032" y="752716"/>
                  </a:lnTo>
                  <a:lnTo>
                    <a:pt x="519493" y="769556"/>
                  </a:lnTo>
                  <a:lnTo>
                    <a:pt x="526478" y="785825"/>
                  </a:lnTo>
                  <a:lnTo>
                    <a:pt x="534949" y="801395"/>
                  </a:lnTo>
                  <a:lnTo>
                    <a:pt x="534949" y="709053"/>
                  </a:lnTo>
                  <a:lnTo>
                    <a:pt x="61480" y="709053"/>
                  </a:lnTo>
                  <a:lnTo>
                    <a:pt x="47802" y="706285"/>
                  </a:lnTo>
                  <a:lnTo>
                    <a:pt x="36626" y="698741"/>
                  </a:lnTo>
                  <a:lnTo>
                    <a:pt x="29083" y="687552"/>
                  </a:lnTo>
                  <a:lnTo>
                    <a:pt x="26314" y="673887"/>
                  </a:lnTo>
                  <a:lnTo>
                    <a:pt x="26314" y="639089"/>
                  </a:lnTo>
                  <a:lnTo>
                    <a:pt x="871728" y="639089"/>
                  </a:lnTo>
                  <a:lnTo>
                    <a:pt x="871728" y="612775"/>
                  </a:lnTo>
                  <a:lnTo>
                    <a:pt x="26314" y="612775"/>
                  </a:lnTo>
                  <a:lnTo>
                    <a:pt x="26314" y="161582"/>
                  </a:lnTo>
                  <a:lnTo>
                    <a:pt x="29083" y="147904"/>
                  </a:lnTo>
                  <a:lnTo>
                    <a:pt x="36626" y="136715"/>
                  </a:lnTo>
                  <a:lnTo>
                    <a:pt x="47802" y="129184"/>
                  </a:lnTo>
                  <a:lnTo>
                    <a:pt x="61480" y="126415"/>
                  </a:lnTo>
                  <a:lnTo>
                    <a:pt x="452424" y="126415"/>
                  </a:lnTo>
                  <a:lnTo>
                    <a:pt x="458317" y="120523"/>
                  </a:lnTo>
                  <a:lnTo>
                    <a:pt x="458317" y="105981"/>
                  </a:lnTo>
                  <a:lnTo>
                    <a:pt x="452424" y="100101"/>
                  </a:lnTo>
                  <a:lnTo>
                    <a:pt x="61480" y="100101"/>
                  </a:lnTo>
                  <a:lnTo>
                    <a:pt x="37579" y="104940"/>
                  </a:lnTo>
                  <a:lnTo>
                    <a:pt x="18034" y="118122"/>
                  </a:lnTo>
                  <a:lnTo>
                    <a:pt x="4838" y="137668"/>
                  </a:lnTo>
                  <a:lnTo>
                    <a:pt x="0" y="161582"/>
                  </a:lnTo>
                  <a:lnTo>
                    <a:pt x="0" y="673887"/>
                  </a:lnTo>
                  <a:lnTo>
                    <a:pt x="4838" y="697788"/>
                  </a:lnTo>
                  <a:lnTo>
                    <a:pt x="18034" y="717334"/>
                  </a:lnTo>
                  <a:lnTo>
                    <a:pt x="37579" y="730529"/>
                  </a:lnTo>
                  <a:lnTo>
                    <a:pt x="61480" y="735368"/>
                  </a:lnTo>
                  <a:lnTo>
                    <a:pt x="361124" y="735368"/>
                  </a:lnTo>
                  <a:lnTo>
                    <a:pt x="356476" y="753008"/>
                  </a:lnTo>
                  <a:lnTo>
                    <a:pt x="349923" y="770001"/>
                  </a:lnTo>
                  <a:lnTo>
                    <a:pt x="341541" y="786168"/>
                  </a:lnTo>
                  <a:lnTo>
                    <a:pt x="331381" y="801395"/>
                  </a:lnTo>
                  <a:lnTo>
                    <a:pt x="278815" y="801395"/>
                  </a:lnTo>
                  <a:lnTo>
                    <a:pt x="260007" y="805192"/>
                  </a:lnTo>
                  <a:lnTo>
                    <a:pt x="244640" y="815568"/>
                  </a:lnTo>
                  <a:lnTo>
                    <a:pt x="234264" y="830948"/>
                  </a:lnTo>
                  <a:lnTo>
                    <a:pt x="230454" y="849757"/>
                  </a:lnTo>
                  <a:lnTo>
                    <a:pt x="234264" y="868565"/>
                  </a:lnTo>
                  <a:lnTo>
                    <a:pt x="244640" y="883932"/>
                  </a:lnTo>
                  <a:lnTo>
                    <a:pt x="260007" y="894308"/>
                  </a:lnTo>
                  <a:lnTo>
                    <a:pt x="278815" y="898118"/>
                  </a:lnTo>
                  <a:lnTo>
                    <a:pt x="619226" y="898118"/>
                  </a:lnTo>
                  <a:lnTo>
                    <a:pt x="661593" y="871804"/>
                  </a:lnTo>
                  <a:lnTo>
                    <a:pt x="667588" y="849757"/>
                  </a:lnTo>
                  <a:lnTo>
                    <a:pt x="663778" y="830948"/>
                  </a:lnTo>
                  <a:lnTo>
                    <a:pt x="661593" y="827709"/>
                  </a:lnTo>
                  <a:lnTo>
                    <a:pt x="653402" y="815568"/>
                  </a:lnTo>
                  <a:lnTo>
                    <a:pt x="641273" y="807389"/>
                  </a:lnTo>
                  <a:lnTo>
                    <a:pt x="641273" y="849757"/>
                  </a:lnTo>
                  <a:lnTo>
                    <a:pt x="639533" y="858329"/>
                  </a:lnTo>
                  <a:lnTo>
                    <a:pt x="634809" y="865339"/>
                  </a:lnTo>
                  <a:lnTo>
                    <a:pt x="627799" y="870064"/>
                  </a:lnTo>
                  <a:lnTo>
                    <a:pt x="619226" y="871804"/>
                  </a:lnTo>
                  <a:lnTo>
                    <a:pt x="278815" y="871804"/>
                  </a:lnTo>
                  <a:lnTo>
                    <a:pt x="270243" y="870064"/>
                  </a:lnTo>
                  <a:lnTo>
                    <a:pt x="263232" y="865339"/>
                  </a:lnTo>
                  <a:lnTo>
                    <a:pt x="258508" y="858329"/>
                  </a:lnTo>
                  <a:lnTo>
                    <a:pt x="256768" y="849757"/>
                  </a:lnTo>
                  <a:lnTo>
                    <a:pt x="258508" y="841184"/>
                  </a:lnTo>
                  <a:lnTo>
                    <a:pt x="263232" y="834174"/>
                  </a:lnTo>
                  <a:lnTo>
                    <a:pt x="270243" y="829437"/>
                  </a:lnTo>
                  <a:lnTo>
                    <a:pt x="278815" y="827709"/>
                  </a:lnTo>
                  <a:lnTo>
                    <a:pt x="619226" y="827709"/>
                  </a:lnTo>
                  <a:lnTo>
                    <a:pt x="627799" y="829437"/>
                  </a:lnTo>
                  <a:lnTo>
                    <a:pt x="634809" y="834174"/>
                  </a:lnTo>
                  <a:lnTo>
                    <a:pt x="639533" y="841184"/>
                  </a:lnTo>
                  <a:lnTo>
                    <a:pt x="641273" y="849757"/>
                  </a:lnTo>
                  <a:lnTo>
                    <a:pt x="641273" y="807389"/>
                  </a:lnTo>
                  <a:lnTo>
                    <a:pt x="638035" y="805192"/>
                  </a:lnTo>
                  <a:lnTo>
                    <a:pt x="619226" y="801395"/>
                  </a:lnTo>
                  <a:lnTo>
                    <a:pt x="566674" y="801395"/>
                  </a:lnTo>
                  <a:lnTo>
                    <a:pt x="556514" y="786168"/>
                  </a:lnTo>
                  <a:lnTo>
                    <a:pt x="548119" y="770001"/>
                  </a:lnTo>
                  <a:lnTo>
                    <a:pt x="541578" y="753008"/>
                  </a:lnTo>
                  <a:lnTo>
                    <a:pt x="536917" y="735368"/>
                  </a:lnTo>
                  <a:lnTo>
                    <a:pt x="836561" y="735368"/>
                  </a:lnTo>
                  <a:lnTo>
                    <a:pt x="860463" y="730529"/>
                  </a:lnTo>
                  <a:lnTo>
                    <a:pt x="880008" y="717334"/>
                  </a:lnTo>
                  <a:lnTo>
                    <a:pt x="885609" y="709053"/>
                  </a:lnTo>
                  <a:lnTo>
                    <a:pt x="893203" y="697788"/>
                  </a:lnTo>
                  <a:lnTo>
                    <a:pt x="898042" y="673887"/>
                  </a:lnTo>
                  <a:lnTo>
                    <a:pt x="898042" y="639089"/>
                  </a:lnTo>
                  <a:lnTo>
                    <a:pt x="898042" y="612775"/>
                  </a:lnTo>
                  <a:lnTo>
                    <a:pt x="898042" y="2832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7"/>
            </a:p>
          </p:txBody>
        </p:sp>
      </p:grpSp>
      <p:sp>
        <p:nvSpPr>
          <p:cNvPr id="107" name="object 72">
            <a:extLst>
              <a:ext uri="{FF2B5EF4-FFF2-40B4-BE49-F238E27FC236}">
                <a16:creationId xmlns:a16="http://schemas.microsoft.com/office/drawing/2014/main" id="{6C0FBC7D-87EC-D247-BF7C-EF12AE252DE5}"/>
              </a:ext>
            </a:extLst>
          </p:cNvPr>
          <p:cNvSpPr txBox="1"/>
          <p:nvPr/>
        </p:nvSpPr>
        <p:spPr>
          <a:xfrm>
            <a:off x="3784845" y="1538827"/>
            <a:ext cx="1039841" cy="749970"/>
          </a:xfrm>
          <a:prstGeom prst="rect">
            <a:avLst/>
          </a:prstGeom>
        </p:spPr>
        <p:txBody>
          <a:bodyPr vert="horz" wrap="square" lIns="0" tIns="11197" rIns="0" bIns="0" rtlCol="0">
            <a:spAutoFit/>
          </a:bodyPr>
          <a:lstStyle/>
          <a:p>
            <a:pPr marL="11196">
              <a:spcBef>
                <a:spcPts val="88"/>
              </a:spcBef>
            </a:pPr>
            <a:r>
              <a:rPr sz="4800" b="1" dirty="0">
                <a:solidFill>
                  <a:schemeClr val="bg1"/>
                </a:solidFill>
                <a:latin typeface="Exo 2" pitchFamily="2" charset="0"/>
                <a:cs typeface="Exo 2 Extra"/>
              </a:rPr>
              <a:t>115</a:t>
            </a:r>
            <a:endParaRPr sz="4800" dirty="0">
              <a:solidFill>
                <a:schemeClr val="bg1"/>
              </a:solidFill>
              <a:latin typeface="Exo 2" pitchFamily="2" charset="0"/>
              <a:cs typeface="Exo 2 Extra"/>
            </a:endParaRPr>
          </a:p>
        </p:txBody>
      </p:sp>
      <p:sp>
        <p:nvSpPr>
          <p:cNvPr id="108" name="object 75">
            <a:extLst>
              <a:ext uri="{FF2B5EF4-FFF2-40B4-BE49-F238E27FC236}">
                <a16:creationId xmlns:a16="http://schemas.microsoft.com/office/drawing/2014/main" id="{EBA958C9-88AE-1C40-B1BF-210F4FAA244C}"/>
              </a:ext>
            </a:extLst>
          </p:cNvPr>
          <p:cNvSpPr txBox="1"/>
          <p:nvPr/>
        </p:nvSpPr>
        <p:spPr>
          <a:xfrm>
            <a:off x="3840067" y="2213856"/>
            <a:ext cx="1903445" cy="640220"/>
          </a:xfrm>
          <a:prstGeom prst="rect">
            <a:avLst/>
          </a:prstGeom>
        </p:spPr>
        <p:txBody>
          <a:bodyPr vert="horz" wrap="square" lIns="0" tIns="64941" rIns="0" bIns="0" rtlCol="0">
            <a:spAutoFit/>
          </a:bodyPr>
          <a:lstStyle/>
          <a:p>
            <a:pPr marL="11196" marR="4479">
              <a:spcBef>
                <a:spcPts val="511"/>
              </a:spcBef>
            </a:pPr>
            <a:r>
              <a:rPr sz="1867" dirty="0">
                <a:solidFill>
                  <a:schemeClr val="bg1"/>
                </a:solidFill>
                <a:latin typeface="Exo 2"/>
                <a:cs typeface="Exo 2"/>
              </a:rPr>
              <a:t>программно</a:t>
            </a:r>
            <a:r>
              <a:rPr sz="1867" spc="-23" dirty="0">
                <a:solidFill>
                  <a:schemeClr val="bg1"/>
                </a:solidFill>
                <a:latin typeface="Exo 2"/>
                <a:cs typeface="Exo 2"/>
              </a:rPr>
              <a:t>г</a:t>
            </a:r>
            <a:r>
              <a:rPr sz="1867" dirty="0">
                <a:solidFill>
                  <a:schemeClr val="bg1"/>
                </a:solidFill>
                <a:latin typeface="Exo 2"/>
                <a:cs typeface="Exo 2"/>
              </a:rPr>
              <a:t>о  обеспечения</a:t>
            </a:r>
          </a:p>
        </p:txBody>
      </p:sp>
      <p:grpSp>
        <p:nvGrpSpPr>
          <p:cNvPr id="109" name="object 76">
            <a:extLst>
              <a:ext uri="{FF2B5EF4-FFF2-40B4-BE49-F238E27FC236}">
                <a16:creationId xmlns:a16="http://schemas.microsoft.com/office/drawing/2014/main" id="{391A04A1-FA48-0C45-BD9F-8F7C3501CEA1}"/>
              </a:ext>
            </a:extLst>
          </p:cNvPr>
          <p:cNvGrpSpPr/>
          <p:nvPr/>
        </p:nvGrpSpPr>
        <p:grpSpPr>
          <a:xfrm>
            <a:off x="6618978" y="584425"/>
            <a:ext cx="996956" cy="996956"/>
            <a:chOff x="6613956" y="892498"/>
            <a:chExt cx="1179830" cy="1179830"/>
          </a:xfrm>
        </p:grpSpPr>
        <p:pic>
          <p:nvPicPr>
            <p:cNvPr id="110" name="object 77">
              <a:extLst>
                <a:ext uri="{FF2B5EF4-FFF2-40B4-BE49-F238E27FC236}">
                  <a16:creationId xmlns:a16="http://schemas.microsoft.com/office/drawing/2014/main" id="{5AD56735-7BF6-5F42-92B6-1364FFA2F3E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3956" y="892498"/>
              <a:ext cx="1179575" cy="1179570"/>
            </a:xfrm>
            <a:prstGeom prst="rect">
              <a:avLst/>
            </a:prstGeom>
          </p:spPr>
        </p:pic>
        <p:sp>
          <p:nvSpPr>
            <p:cNvPr id="111" name="object 78">
              <a:extLst>
                <a:ext uri="{FF2B5EF4-FFF2-40B4-BE49-F238E27FC236}">
                  <a16:creationId xmlns:a16="http://schemas.microsoft.com/office/drawing/2014/main" id="{603BE5D5-1F0C-1A40-8D45-C46AE0D401A4}"/>
                </a:ext>
              </a:extLst>
            </p:cNvPr>
            <p:cNvSpPr/>
            <p:nvPr/>
          </p:nvSpPr>
          <p:spPr>
            <a:xfrm>
              <a:off x="6705193" y="984427"/>
              <a:ext cx="948055" cy="946150"/>
            </a:xfrm>
            <a:custGeom>
              <a:avLst/>
              <a:gdLst/>
              <a:ahLst/>
              <a:cxnLst/>
              <a:rect l="l" t="t" r="r" b="b"/>
              <a:pathLst>
                <a:path w="948054" h="946150">
                  <a:moveTo>
                    <a:pt x="765810" y="148018"/>
                  </a:moveTo>
                  <a:lnTo>
                    <a:pt x="747217" y="37617"/>
                  </a:lnTo>
                  <a:lnTo>
                    <a:pt x="711885" y="469"/>
                  </a:lnTo>
                  <a:lnTo>
                    <a:pt x="693470" y="0"/>
                  </a:lnTo>
                  <a:lnTo>
                    <a:pt x="592289" y="17868"/>
                  </a:lnTo>
                  <a:lnTo>
                    <a:pt x="575703" y="24358"/>
                  </a:lnTo>
                  <a:lnTo>
                    <a:pt x="563029" y="36283"/>
                  </a:lnTo>
                  <a:lnTo>
                    <a:pt x="555498" y="51981"/>
                  </a:lnTo>
                  <a:lnTo>
                    <a:pt x="554342" y="69748"/>
                  </a:lnTo>
                  <a:lnTo>
                    <a:pt x="556526" y="78955"/>
                  </a:lnTo>
                  <a:lnTo>
                    <a:pt x="587705" y="109067"/>
                  </a:lnTo>
                  <a:lnTo>
                    <a:pt x="596011" y="109791"/>
                  </a:lnTo>
                  <a:lnTo>
                    <a:pt x="579856" y="135255"/>
                  </a:lnTo>
                  <a:lnTo>
                    <a:pt x="581774" y="143827"/>
                  </a:lnTo>
                  <a:lnTo>
                    <a:pt x="594702" y="152031"/>
                  </a:lnTo>
                  <a:lnTo>
                    <a:pt x="603275" y="150114"/>
                  </a:lnTo>
                  <a:lnTo>
                    <a:pt x="638048" y="95288"/>
                  </a:lnTo>
                  <a:lnTo>
                    <a:pt x="637971" y="89357"/>
                  </a:lnTo>
                  <a:lnTo>
                    <a:pt x="631850" y="80225"/>
                  </a:lnTo>
                  <a:lnTo>
                    <a:pt x="626389" y="77889"/>
                  </a:lnTo>
                  <a:lnTo>
                    <a:pt x="598411" y="82829"/>
                  </a:lnTo>
                  <a:lnTo>
                    <a:pt x="593344" y="81686"/>
                  </a:lnTo>
                  <a:lnTo>
                    <a:pt x="585152" y="75692"/>
                  </a:lnTo>
                  <a:lnTo>
                    <a:pt x="582523" y="71221"/>
                  </a:lnTo>
                  <a:lnTo>
                    <a:pt x="581825" y="66065"/>
                  </a:lnTo>
                  <a:lnTo>
                    <a:pt x="582333" y="58978"/>
                  </a:lnTo>
                  <a:lnTo>
                    <a:pt x="585393" y="52654"/>
                  </a:lnTo>
                  <a:lnTo>
                    <a:pt x="590499" y="47815"/>
                  </a:lnTo>
                  <a:lnTo>
                    <a:pt x="597103" y="45186"/>
                  </a:lnTo>
                  <a:lnTo>
                    <a:pt x="698296" y="27330"/>
                  </a:lnTo>
                  <a:lnTo>
                    <a:pt x="705700" y="27520"/>
                  </a:lnTo>
                  <a:lnTo>
                    <a:pt x="712228" y="30429"/>
                  </a:lnTo>
                  <a:lnTo>
                    <a:pt x="717194" y="35572"/>
                  </a:lnTo>
                  <a:lnTo>
                    <a:pt x="719899" y="42456"/>
                  </a:lnTo>
                  <a:lnTo>
                    <a:pt x="738657" y="148615"/>
                  </a:lnTo>
                  <a:lnTo>
                    <a:pt x="737552" y="153568"/>
                  </a:lnTo>
                  <a:lnTo>
                    <a:pt x="731837" y="161734"/>
                  </a:lnTo>
                  <a:lnTo>
                    <a:pt x="727570" y="164452"/>
                  </a:lnTo>
                  <a:lnTo>
                    <a:pt x="722655" y="165328"/>
                  </a:lnTo>
                  <a:lnTo>
                    <a:pt x="715264" y="165138"/>
                  </a:lnTo>
                  <a:lnTo>
                    <a:pt x="708723" y="162229"/>
                  </a:lnTo>
                  <a:lnTo>
                    <a:pt x="703757" y="157086"/>
                  </a:lnTo>
                  <a:lnTo>
                    <a:pt x="701052" y="150202"/>
                  </a:lnTo>
                  <a:lnTo>
                    <a:pt x="696125" y="122326"/>
                  </a:lnTo>
                  <a:lnTo>
                    <a:pt x="691781" y="117881"/>
                  </a:lnTo>
                  <a:lnTo>
                    <a:pt x="680542" y="115658"/>
                  </a:lnTo>
                  <a:lnTo>
                    <a:pt x="674827" y="118110"/>
                  </a:lnTo>
                  <a:lnTo>
                    <a:pt x="558977" y="300786"/>
                  </a:lnTo>
                  <a:lnTo>
                    <a:pt x="553872" y="304380"/>
                  </a:lnTo>
                  <a:lnTo>
                    <a:pt x="541909" y="307060"/>
                  </a:lnTo>
                  <a:lnTo>
                    <a:pt x="535762" y="305981"/>
                  </a:lnTo>
                  <a:lnTo>
                    <a:pt x="529577" y="302120"/>
                  </a:lnTo>
                  <a:lnTo>
                    <a:pt x="392303" y="230441"/>
                  </a:lnTo>
                  <a:lnTo>
                    <a:pt x="379425" y="225742"/>
                  </a:lnTo>
                  <a:lnTo>
                    <a:pt x="366141" y="226237"/>
                  </a:lnTo>
                  <a:lnTo>
                    <a:pt x="353987" y="231584"/>
                  </a:lnTo>
                  <a:lnTo>
                    <a:pt x="344436" y="241465"/>
                  </a:lnTo>
                  <a:lnTo>
                    <a:pt x="249555" y="381457"/>
                  </a:lnTo>
                  <a:lnTo>
                    <a:pt x="246380" y="386461"/>
                  </a:lnTo>
                  <a:lnTo>
                    <a:pt x="241566" y="389839"/>
                  </a:lnTo>
                  <a:lnTo>
                    <a:pt x="230289" y="392366"/>
                  </a:lnTo>
                  <a:lnTo>
                    <a:pt x="224497" y="391350"/>
                  </a:lnTo>
                  <a:lnTo>
                    <a:pt x="214731" y="385165"/>
                  </a:lnTo>
                  <a:lnTo>
                    <a:pt x="211353" y="380352"/>
                  </a:lnTo>
                  <a:lnTo>
                    <a:pt x="208838" y="369112"/>
                  </a:lnTo>
                  <a:lnTo>
                    <a:pt x="209816" y="363372"/>
                  </a:lnTo>
                  <a:lnTo>
                    <a:pt x="337502" y="171729"/>
                  </a:lnTo>
                  <a:lnTo>
                    <a:pt x="360730" y="161315"/>
                  </a:lnTo>
                  <a:lnTo>
                    <a:pt x="370243" y="165138"/>
                  </a:lnTo>
                  <a:lnTo>
                    <a:pt x="507441" y="236766"/>
                  </a:lnTo>
                  <a:lnTo>
                    <a:pt x="520382" y="241490"/>
                  </a:lnTo>
                  <a:lnTo>
                    <a:pt x="533704" y="240969"/>
                  </a:lnTo>
                  <a:lnTo>
                    <a:pt x="545896" y="235546"/>
                  </a:lnTo>
                  <a:lnTo>
                    <a:pt x="555434" y="225552"/>
                  </a:lnTo>
                  <a:lnTo>
                    <a:pt x="576795" y="191858"/>
                  </a:lnTo>
                  <a:lnTo>
                    <a:pt x="574878" y="183299"/>
                  </a:lnTo>
                  <a:lnTo>
                    <a:pt x="561949" y="175094"/>
                  </a:lnTo>
                  <a:lnTo>
                    <a:pt x="553377" y="176999"/>
                  </a:lnTo>
                  <a:lnTo>
                    <a:pt x="529818" y="214160"/>
                  </a:lnTo>
                  <a:lnTo>
                    <a:pt x="525208" y="215201"/>
                  </a:lnTo>
                  <a:lnTo>
                    <a:pt x="520725" y="212420"/>
                  </a:lnTo>
                  <a:lnTo>
                    <a:pt x="383552" y="140804"/>
                  </a:lnTo>
                  <a:lnTo>
                    <a:pt x="364909" y="133896"/>
                  </a:lnTo>
                  <a:lnTo>
                    <a:pt x="345681" y="134556"/>
                  </a:lnTo>
                  <a:lnTo>
                    <a:pt x="314236" y="156641"/>
                  </a:lnTo>
                  <a:lnTo>
                    <a:pt x="189585" y="343446"/>
                  </a:lnTo>
                  <a:lnTo>
                    <a:pt x="181838" y="371081"/>
                  </a:lnTo>
                  <a:lnTo>
                    <a:pt x="183032" y="380758"/>
                  </a:lnTo>
                  <a:lnTo>
                    <a:pt x="210972" y="415023"/>
                  </a:lnTo>
                  <a:lnTo>
                    <a:pt x="231114" y="419366"/>
                  </a:lnTo>
                  <a:lnTo>
                    <a:pt x="234734" y="419366"/>
                  </a:lnTo>
                  <a:lnTo>
                    <a:pt x="272783" y="396608"/>
                  </a:lnTo>
                  <a:lnTo>
                    <a:pt x="369925" y="253047"/>
                  </a:lnTo>
                  <a:lnTo>
                    <a:pt x="374548" y="252018"/>
                  </a:lnTo>
                  <a:lnTo>
                    <a:pt x="516267" y="326453"/>
                  </a:lnTo>
                  <a:lnTo>
                    <a:pt x="544169" y="333997"/>
                  </a:lnTo>
                  <a:lnTo>
                    <a:pt x="553948" y="332778"/>
                  </a:lnTo>
                  <a:lnTo>
                    <a:pt x="585685" y="310464"/>
                  </a:lnTo>
                  <a:lnTo>
                    <a:pt x="677189" y="166154"/>
                  </a:lnTo>
                  <a:lnTo>
                    <a:pt x="685673" y="178752"/>
                  </a:lnTo>
                  <a:lnTo>
                    <a:pt x="697585" y="187845"/>
                  </a:lnTo>
                  <a:lnTo>
                    <a:pt x="711873" y="192722"/>
                  </a:lnTo>
                  <a:lnTo>
                    <a:pt x="727481" y="192620"/>
                  </a:lnTo>
                  <a:lnTo>
                    <a:pt x="761923" y="165569"/>
                  </a:lnTo>
                  <a:lnTo>
                    <a:pt x="764743" y="156984"/>
                  </a:lnTo>
                  <a:lnTo>
                    <a:pt x="765810" y="148018"/>
                  </a:lnTo>
                  <a:close/>
                </a:path>
                <a:path w="948054" h="946150">
                  <a:moveTo>
                    <a:pt x="947661" y="878776"/>
                  </a:moveTo>
                  <a:lnTo>
                    <a:pt x="945832" y="869797"/>
                  </a:lnTo>
                  <a:lnTo>
                    <a:pt x="940879" y="862444"/>
                  </a:lnTo>
                  <a:lnTo>
                    <a:pt x="933526" y="857491"/>
                  </a:lnTo>
                  <a:lnTo>
                    <a:pt x="924547" y="855675"/>
                  </a:lnTo>
                  <a:lnTo>
                    <a:pt x="919924" y="855675"/>
                  </a:lnTo>
                  <a:lnTo>
                    <a:pt x="919924" y="883386"/>
                  </a:lnTo>
                  <a:lnTo>
                    <a:pt x="919924" y="918362"/>
                  </a:lnTo>
                  <a:lnTo>
                    <a:pt x="27736" y="918362"/>
                  </a:lnTo>
                  <a:lnTo>
                    <a:pt x="27736" y="883386"/>
                  </a:lnTo>
                  <a:lnTo>
                    <a:pt x="919924" y="883386"/>
                  </a:lnTo>
                  <a:lnTo>
                    <a:pt x="919924" y="855675"/>
                  </a:lnTo>
                  <a:lnTo>
                    <a:pt x="901242" y="855675"/>
                  </a:lnTo>
                  <a:lnTo>
                    <a:pt x="901242" y="241960"/>
                  </a:lnTo>
                  <a:lnTo>
                    <a:pt x="901242" y="237324"/>
                  </a:lnTo>
                  <a:lnTo>
                    <a:pt x="899414" y="228346"/>
                  </a:lnTo>
                  <a:lnTo>
                    <a:pt x="894461" y="220992"/>
                  </a:lnTo>
                  <a:lnTo>
                    <a:pt x="887107" y="216039"/>
                  </a:lnTo>
                  <a:lnTo>
                    <a:pt x="878128" y="214210"/>
                  </a:lnTo>
                  <a:lnTo>
                    <a:pt x="873493" y="214210"/>
                  </a:lnTo>
                  <a:lnTo>
                    <a:pt x="873493" y="241960"/>
                  </a:lnTo>
                  <a:lnTo>
                    <a:pt x="873493" y="855675"/>
                  </a:lnTo>
                  <a:lnTo>
                    <a:pt x="741781" y="855675"/>
                  </a:lnTo>
                  <a:lnTo>
                    <a:pt x="741781" y="241960"/>
                  </a:lnTo>
                  <a:lnTo>
                    <a:pt x="873493" y="241960"/>
                  </a:lnTo>
                  <a:lnTo>
                    <a:pt x="873493" y="214210"/>
                  </a:lnTo>
                  <a:lnTo>
                    <a:pt x="737158" y="214210"/>
                  </a:lnTo>
                  <a:lnTo>
                    <a:pt x="728167" y="216039"/>
                  </a:lnTo>
                  <a:lnTo>
                    <a:pt x="720813" y="220992"/>
                  </a:lnTo>
                  <a:lnTo>
                    <a:pt x="715860" y="228346"/>
                  </a:lnTo>
                  <a:lnTo>
                    <a:pt x="714044" y="237324"/>
                  </a:lnTo>
                  <a:lnTo>
                    <a:pt x="714044" y="855675"/>
                  </a:lnTo>
                  <a:lnTo>
                    <a:pt x="678700" y="855675"/>
                  </a:lnTo>
                  <a:lnTo>
                    <a:pt x="678700" y="769505"/>
                  </a:lnTo>
                  <a:lnTo>
                    <a:pt x="672490" y="763295"/>
                  </a:lnTo>
                  <a:lnTo>
                    <a:pt x="657174" y="763295"/>
                  </a:lnTo>
                  <a:lnTo>
                    <a:pt x="650963" y="769505"/>
                  </a:lnTo>
                  <a:lnTo>
                    <a:pt x="650963" y="855675"/>
                  </a:lnTo>
                  <a:lnTo>
                    <a:pt x="519252" y="855675"/>
                  </a:lnTo>
                  <a:lnTo>
                    <a:pt x="519252" y="412661"/>
                  </a:lnTo>
                  <a:lnTo>
                    <a:pt x="650963" y="412661"/>
                  </a:lnTo>
                  <a:lnTo>
                    <a:pt x="650963" y="720267"/>
                  </a:lnTo>
                  <a:lnTo>
                    <a:pt x="657174" y="726465"/>
                  </a:lnTo>
                  <a:lnTo>
                    <a:pt x="672490" y="726465"/>
                  </a:lnTo>
                  <a:lnTo>
                    <a:pt x="678700" y="720267"/>
                  </a:lnTo>
                  <a:lnTo>
                    <a:pt x="678700" y="412661"/>
                  </a:lnTo>
                  <a:lnTo>
                    <a:pt x="678700" y="408038"/>
                  </a:lnTo>
                  <a:lnTo>
                    <a:pt x="676871" y="399059"/>
                  </a:lnTo>
                  <a:lnTo>
                    <a:pt x="671918" y="391706"/>
                  </a:lnTo>
                  <a:lnTo>
                    <a:pt x="664565" y="386753"/>
                  </a:lnTo>
                  <a:lnTo>
                    <a:pt x="655586" y="384924"/>
                  </a:lnTo>
                  <a:lnTo>
                    <a:pt x="514616" y="384924"/>
                  </a:lnTo>
                  <a:lnTo>
                    <a:pt x="505625" y="386753"/>
                  </a:lnTo>
                  <a:lnTo>
                    <a:pt x="498271" y="391706"/>
                  </a:lnTo>
                  <a:lnTo>
                    <a:pt x="493318" y="399059"/>
                  </a:lnTo>
                  <a:lnTo>
                    <a:pt x="491502" y="408038"/>
                  </a:lnTo>
                  <a:lnTo>
                    <a:pt x="491502" y="855675"/>
                  </a:lnTo>
                  <a:lnTo>
                    <a:pt x="456158" y="855675"/>
                  </a:lnTo>
                  <a:lnTo>
                    <a:pt x="456158" y="514858"/>
                  </a:lnTo>
                  <a:lnTo>
                    <a:pt x="456158" y="510235"/>
                  </a:lnTo>
                  <a:lnTo>
                    <a:pt x="454329" y="501256"/>
                  </a:lnTo>
                  <a:lnTo>
                    <a:pt x="449376" y="493903"/>
                  </a:lnTo>
                  <a:lnTo>
                    <a:pt x="442023" y="488950"/>
                  </a:lnTo>
                  <a:lnTo>
                    <a:pt x="433044" y="487121"/>
                  </a:lnTo>
                  <a:lnTo>
                    <a:pt x="428434" y="487121"/>
                  </a:lnTo>
                  <a:lnTo>
                    <a:pt x="428434" y="514858"/>
                  </a:lnTo>
                  <a:lnTo>
                    <a:pt x="428434" y="855675"/>
                  </a:lnTo>
                  <a:lnTo>
                    <a:pt x="296710" y="855675"/>
                  </a:lnTo>
                  <a:lnTo>
                    <a:pt x="296710" y="514858"/>
                  </a:lnTo>
                  <a:lnTo>
                    <a:pt x="428434" y="514858"/>
                  </a:lnTo>
                  <a:lnTo>
                    <a:pt x="428434" y="487121"/>
                  </a:lnTo>
                  <a:lnTo>
                    <a:pt x="292087" y="487121"/>
                  </a:lnTo>
                  <a:lnTo>
                    <a:pt x="283095" y="488950"/>
                  </a:lnTo>
                  <a:lnTo>
                    <a:pt x="275742" y="493903"/>
                  </a:lnTo>
                  <a:lnTo>
                    <a:pt x="270789" y="501256"/>
                  </a:lnTo>
                  <a:lnTo>
                    <a:pt x="268973" y="510235"/>
                  </a:lnTo>
                  <a:lnTo>
                    <a:pt x="268973" y="855675"/>
                  </a:lnTo>
                  <a:lnTo>
                    <a:pt x="233629" y="855675"/>
                  </a:lnTo>
                  <a:lnTo>
                    <a:pt x="233629" y="685368"/>
                  </a:lnTo>
                  <a:lnTo>
                    <a:pt x="233629" y="680745"/>
                  </a:lnTo>
                  <a:lnTo>
                    <a:pt x="231800" y="671766"/>
                  </a:lnTo>
                  <a:lnTo>
                    <a:pt x="226847" y="664413"/>
                  </a:lnTo>
                  <a:lnTo>
                    <a:pt x="219494" y="659460"/>
                  </a:lnTo>
                  <a:lnTo>
                    <a:pt x="210515" y="657631"/>
                  </a:lnTo>
                  <a:lnTo>
                    <a:pt x="205892" y="657631"/>
                  </a:lnTo>
                  <a:lnTo>
                    <a:pt x="205892" y="685368"/>
                  </a:lnTo>
                  <a:lnTo>
                    <a:pt x="205892" y="855675"/>
                  </a:lnTo>
                  <a:lnTo>
                    <a:pt x="74168" y="855675"/>
                  </a:lnTo>
                  <a:lnTo>
                    <a:pt x="74168" y="685368"/>
                  </a:lnTo>
                  <a:lnTo>
                    <a:pt x="205892" y="685368"/>
                  </a:lnTo>
                  <a:lnTo>
                    <a:pt x="205892" y="657631"/>
                  </a:lnTo>
                  <a:lnTo>
                    <a:pt x="69545" y="657631"/>
                  </a:lnTo>
                  <a:lnTo>
                    <a:pt x="60553" y="659460"/>
                  </a:lnTo>
                  <a:lnTo>
                    <a:pt x="53200" y="664413"/>
                  </a:lnTo>
                  <a:lnTo>
                    <a:pt x="48247" y="671766"/>
                  </a:lnTo>
                  <a:lnTo>
                    <a:pt x="46431" y="680745"/>
                  </a:lnTo>
                  <a:lnTo>
                    <a:pt x="46431" y="855675"/>
                  </a:lnTo>
                  <a:lnTo>
                    <a:pt x="23114" y="855675"/>
                  </a:lnTo>
                  <a:lnTo>
                    <a:pt x="14122" y="857491"/>
                  </a:lnTo>
                  <a:lnTo>
                    <a:pt x="6781" y="862444"/>
                  </a:lnTo>
                  <a:lnTo>
                    <a:pt x="1816" y="869797"/>
                  </a:lnTo>
                  <a:lnTo>
                    <a:pt x="0" y="878776"/>
                  </a:lnTo>
                  <a:lnTo>
                    <a:pt x="0" y="922997"/>
                  </a:lnTo>
                  <a:lnTo>
                    <a:pt x="1816" y="931989"/>
                  </a:lnTo>
                  <a:lnTo>
                    <a:pt x="6781" y="939330"/>
                  </a:lnTo>
                  <a:lnTo>
                    <a:pt x="14122" y="944283"/>
                  </a:lnTo>
                  <a:lnTo>
                    <a:pt x="23126" y="946099"/>
                  </a:lnTo>
                  <a:lnTo>
                    <a:pt x="924547" y="946099"/>
                  </a:lnTo>
                  <a:lnTo>
                    <a:pt x="933526" y="944283"/>
                  </a:lnTo>
                  <a:lnTo>
                    <a:pt x="940879" y="939330"/>
                  </a:lnTo>
                  <a:lnTo>
                    <a:pt x="945832" y="931989"/>
                  </a:lnTo>
                  <a:lnTo>
                    <a:pt x="947661" y="922997"/>
                  </a:lnTo>
                  <a:lnTo>
                    <a:pt x="947661" y="918362"/>
                  </a:lnTo>
                  <a:lnTo>
                    <a:pt x="947661" y="883386"/>
                  </a:lnTo>
                  <a:lnTo>
                    <a:pt x="947661" y="878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7"/>
            </a:p>
          </p:txBody>
        </p:sp>
      </p:grpSp>
      <p:sp>
        <p:nvSpPr>
          <p:cNvPr id="112" name="object 79">
            <a:extLst>
              <a:ext uri="{FF2B5EF4-FFF2-40B4-BE49-F238E27FC236}">
                <a16:creationId xmlns:a16="http://schemas.microsoft.com/office/drawing/2014/main" id="{EE0B4CA1-57BB-1248-9D22-0952F4A8A0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8978" y="1538827"/>
            <a:ext cx="1168984" cy="749970"/>
          </a:xfrm>
          <a:prstGeom prst="rect">
            <a:avLst/>
          </a:prstGeom>
        </p:spPr>
        <p:txBody>
          <a:bodyPr vert="horz" wrap="square" lIns="0" tIns="11197" rIns="0" bIns="0" rtlCol="0" anchor="ctr">
            <a:spAutoFit/>
          </a:bodyPr>
          <a:lstStyle/>
          <a:p>
            <a:pPr marL="22391">
              <a:spcBef>
                <a:spcPts val="88"/>
              </a:spcBef>
            </a:pPr>
            <a:r>
              <a:rPr lang="en-US" sz="4800" b="1" spc="-72" dirty="0">
                <a:solidFill>
                  <a:schemeClr val="bg1"/>
                </a:solidFill>
                <a:cs typeface="Exo 2 Extra"/>
              </a:rPr>
              <a:t>10</a:t>
            </a:r>
            <a:r>
              <a:rPr sz="4800" b="1" spc="-72" dirty="0">
                <a:solidFill>
                  <a:schemeClr val="bg1"/>
                </a:solidFill>
                <a:cs typeface="Exo 2 Extra"/>
              </a:rPr>
              <a:t>,</a:t>
            </a:r>
            <a:r>
              <a:rPr lang="en-US" sz="4800" b="1" spc="-72" dirty="0">
                <a:solidFill>
                  <a:schemeClr val="bg1"/>
                </a:solidFill>
                <a:cs typeface="Exo 2 Extra"/>
              </a:rPr>
              <a:t>9</a:t>
            </a:r>
            <a:endParaRPr sz="4800" b="1" dirty="0">
              <a:solidFill>
                <a:schemeClr val="bg1"/>
              </a:solidFill>
              <a:cs typeface="Exo 2 Extra"/>
            </a:endParaRPr>
          </a:p>
        </p:txBody>
      </p:sp>
      <p:sp>
        <p:nvSpPr>
          <p:cNvPr id="113" name="object 80">
            <a:extLst>
              <a:ext uri="{FF2B5EF4-FFF2-40B4-BE49-F238E27FC236}">
                <a16:creationId xmlns:a16="http://schemas.microsoft.com/office/drawing/2014/main" id="{476ADE8A-AFB9-AD43-B0E0-757A12AFB807}"/>
              </a:ext>
            </a:extLst>
          </p:cNvPr>
          <p:cNvSpPr txBox="1"/>
          <p:nvPr/>
        </p:nvSpPr>
        <p:spPr>
          <a:xfrm>
            <a:off x="7848278" y="1632243"/>
            <a:ext cx="926529" cy="598775"/>
          </a:xfrm>
          <a:prstGeom prst="rect">
            <a:avLst/>
          </a:prstGeom>
        </p:spPr>
        <p:txBody>
          <a:bodyPr vert="horz" wrap="square" lIns="0" tIns="11197" rIns="0" bIns="0" rtlCol="0">
            <a:spAutoFit/>
          </a:bodyPr>
          <a:lstStyle/>
          <a:p>
            <a:pPr marL="11196">
              <a:spcBef>
                <a:spcPts val="88"/>
              </a:spcBef>
            </a:pPr>
            <a:r>
              <a:rPr lang="ru-RU" sz="1867" spc="-13" dirty="0">
                <a:solidFill>
                  <a:schemeClr val="bg1"/>
                </a:solidFill>
                <a:latin typeface="Exo 2"/>
                <a:cs typeface="Exo 2"/>
              </a:rPr>
              <a:t>млрд.</a:t>
            </a:r>
          </a:p>
          <a:p>
            <a:pPr marL="11196">
              <a:spcBef>
                <a:spcPts val="88"/>
              </a:spcBef>
            </a:pPr>
            <a:r>
              <a:rPr sz="1867" spc="-13" dirty="0" err="1">
                <a:solidFill>
                  <a:schemeClr val="bg1"/>
                </a:solidFill>
                <a:latin typeface="Exo 2"/>
                <a:cs typeface="Exo 2"/>
              </a:rPr>
              <a:t>р</a:t>
            </a:r>
            <a:r>
              <a:rPr sz="1867" dirty="0" err="1">
                <a:solidFill>
                  <a:schemeClr val="bg1"/>
                </a:solidFill>
                <a:latin typeface="Exo 2"/>
                <a:cs typeface="Exo 2"/>
              </a:rPr>
              <a:t>у</a:t>
            </a:r>
            <a:r>
              <a:rPr sz="1867" spc="-23" dirty="0" err="1">
                <a:solidFill>
                  <a:schemeClr val="bg1"/>
                </a:solidFill>
                <a:latin typeface="Exo 2"/>
                <a:cs typeface="Exo 2"/>
              </a:rPr>
              <a:t>б</a:t>
            </a:r>
            <a:r>
              <a:rPr sz="1867" dirty="0" err="1">
                <a:solidFill>
                  <a:schemeClr val="bg1"/>
                </a:solidFill>
                <a:latin typeface="Exo 2"/>
                <a:cs typeface="Exo 2"/>
              </a:rPr>
              <a:t>лей</a:t>
            </a:r>
            <a:endParaRPr sz="1867" dirty="0">
              <a:solidFill>
                <a:schemeClr val="bg1"/>
              </a:solidFill>
              <a:latin typeface="Exo 2"/>
              <a:cs typeface="Exo 2"/>
            </a:endParaRPr>
          </a:p>
        </p:txBody>
      </p:sp>
      <p:sp>
        <p:nvSpPr>
          <p:cNvPr id="114" name="object 81">
            <a:extLst>
              <a:ext uri="{FF2B5EF4-FFF2-40B4-BE49-F238E27FC236}">
                <a16:creationId xmlns:a16="http://schemas.microsoft.com/office/drawing/2014/main" id="{16D9C945-2FF3-6A43-98B8-AE0F8F625900}"/>
              </a:ext>
            </a:extLst>
          </p:cNvPr>
          <p:cNvSpPr txBox="1"/>
          <p:nvPr/>
        </p:nvSpPr>
        <p:spPr>
          <a:xfrm>
            <a:off x="6755757" y="2213855"/>
            <a:ext cx="2185043" cy="298629"/>
          </a:xfrm>
          <a:prstGeom prst="rect">
            <a:avLst/>
          </a:prstGeom>
        </p:spPr>
        <p:txBody>
          <a:bodyPr vert="horz" wrap="square" lIns="0" tIns="11197" rIns="0" bIns="0" rtlCol="0">
            <a:spAutoFit/>
          </a:bodyPr>
          <a:lstStyle/>
          <a:p>
            <a:pPr marL="11196">
              <a:spcBef>
                <a:spcPts val="88"/>
              </a:spcBef>
            </a:pPr>
            <a:r>
              <a:rPr sz="1867" spc="-9" dirty="0">
                <a:solidFill>
                  <a:schemeClr val="bg1"/>
                </a:solidFill>
                <a:latin typeface="Exo 2"/>
                <a:cs typeface="Exo 2"/>
              </a:rPr>
              <a:t>годовая</a:t>
            </a:r>
            <a:r>
              <a:rPr sz="1867" spc="-53" dirty="0">
                <a:solidFill>
                  <a:schemeClr val="bg1"/>
                </a:solidFill>
                <a:latin typeface="Exo 2"/>
                <a:cs typeface="Exo 2"/>
              </a:rPr>
              <a:t> </a:t>
            </a:r>
            <a:r>
              <a:rPr sz="1867" spc="-4" dirty="0">
                <a:solidFill>
                  <a:schemeClr val="bg1"/>
                </a:solidFill>
                <a:latin typeface="Exo 2"/>
                <a:cs typeface="Exo 2"/>
              </a:rPr>
              <a:t>выручка</a:t>
            </a:r>
            <a:endParaRPr sz="1867" dirty="0">
              <a:solidFill>
                <a:schemeClr val="bg1"/>
              </a:solidFill>
              <a:latin typeface="Exo 2"/>
              <a:cs typeface="Exo 2"/>
            </a:endParaRP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DD7C024F-175E-B445-8607-91475804F0FB}"/>
              </a:ext>
            </a:extLst>
          </p:cNvPr>
          <p:cNvSpPr/>
          <p:nvPr/>
        </p:nvSpPr>
        <p:spPr>
          <a:xfrm>
            <a:off x="914401" y="2213855"/>
            <a:ext cx="1669175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7023">
              <a:lnSpc>
                <a:spcPts val="2315"/>
              </a:lnSpc>
            </a:pPr>
            <a:r>
              <a:rPr lang="ru-RU" sz="1867" spc="-17" dirty="0">
                <a:solidFill>
                  <a:schemeClr val="bg1"/>
                </a:solidFill>
                <a:latin typeface="Exo 2"/>
                <a:cs typeface="Exo 2"/>
              </a:rPr>
              <a:t>со</a:t>
            </a:r>
            <a:r>
              <a:rPr lang="ru-RU" sz="1867" dirty="0">
                <a:solidFill>
                  <a:schemeClr val="bg1"/>
                </a:solidFill>
                <a:latin typeface="Exo 2"/>
                <a:cs typeface="Exo 2"/>
              </a:rPr>
              <a:t>т</a:t>
            </a:r>
            <a:r>
              <a:rPr lang="ru-RU" sz="1867" spc="-13" dirty="0">
                <a:solidFill>
                  <a:schemeClr val="bg1"/>
                </a:solidFill>
                <a:latin typeface="Exo 2"/>
                <a:cs typeface="Exo 2"/>
              </a:rPr>
              <a:t>р</a:t>
            </a:r>
            <a:r>
              <a:rPr lang="ru-RU" sz="1867" spc="-88" dirty="0">
                <a:solidFill>
                  <a:schemeClr val="bg1"/>
                </a:solidFill>
                <a:latin typeface="Exo 2"/>
                <a:cs typeface="Exo 2"/>
              </a:rPr>
              <a:t>у</a:t>
            </a:r>
            <a:r>
              <a:rPr lang="ru-RU" sz="1867" dirty="0">
                <a:solidFill>
                  <a:schemeClr val="bg1"/>
                </a:solidFill>
                <a:latin typeface="Exo 2"/>
                <a:cs typeface="Exo 2"/>
              </a:rPr>
              <a:t>дни</a:t>
            </a:r>
            <a:r>
              <a:rPr lang="ru-RU" sz="1867" spc="-9" dirty="0">
                <a:solidFill>
                  <a:schemeClr val="bg1"/>
                </a:solidFill>
                <a:latin typeface="Exo 2"/>
                <a:cs typeface="Exo 2"/>
              </a:rPr>
              <a:t>к</a:t>
            </a:r>
            <a:r>
              <a:rPr lang="ru-RU" sz="1867" dirty="0">
                <a:solidFill>
                  <a:schemeClr val="bg1"/>
                </a:solidFill>
                <a:latin typeface="Exo 2"/>
                <a:cs typeface="Exo 2"/>
              </a:rPr>
              <a:t>ов</a:t>
            </a:r>
          </a:p>
        </p:txBody>
      </p:sp>
      <p:sp>
        <p:nvSpPr>
          <p:cNvPr id="116" name="object 80">
            <a:extLst>
              <a:ext uri="{FF2B5EF4-FFF2-40B4-BE49-F238E27FC236}">
                <a16:creationId xmlns:a16="http://schemas.microsoft.com/office/drawing/2014/main" id="{ACACB820-D4F9-174E-87E9-8BEA8F35868B}"/>
              </a:ext>
            </a:extLst>
          </p:cNvPr>
          <p:cNvSpPr txBox="1"/>
          <p:nvPr/>
        </p:nvSpPr>
        <p:spPr>
          <a:xfrm>
            <a:off x="4824686" y="1615893"/>
            <a:ext cx="1103245" cy="598775"/>
          </a:xfrm>
          <a:prstGeom prst="rect">
            <a:avLst/>
          </a:prstGeom>
        </p:spPr>
        <p:txBody>
          <a:bodyPr vert="horz" wrap="square" lIns="0" tIns="11197" rIns="0" bIns="0" rtlCol="0">
            <a:spAutoFit/>
          </a:bodyPr>
          <a:lstStyle/>
          <a:p>
            <a:pPr marL="11196">
              <a:spcBef>
                <a:spcPts val="88"/>
              </a:spcBef>
            </a:pPr>
            <a:r>
              <a:rPr lang="ru-RU" sz="1867" spc="-13" dirty="0">
                <a:solidFill>
                  <a:schemeClr val="bg1"/>
                </a:solidFill>
                <a:latin typeface="Exo 2"/>
                <a:cs typeface="Exo 2"/>
              </a:rPr>
              <a:t>тыс.</a:t>
            </a:r>
          </a:p>
          <a:p>
            <a:pPr marL="11196">
              <a:spcBef>
                <a:spcPts val="88"/>
              </a:spcBef>
            </a:pPr>
            <a:r>
              <a:rPr lang="ru-RU" sz="1867" spc="-13" dirty="0">
                <a:solidFill>
                  <a:schemeClr val="bg1"/>
                </a:solidFill>
                <a:latin typeface="Exo 2"/>
                <a:cs typeface="Exo 2"/>
              </a:rPr>
              <a:t>позиций</a:t>
            </a:r>
            <a:endParaRPr sz="1867" dirty="0">
              <a:solidFill>
                <a:schemeClr val="bg1"/>
              </a:solidFill>
              <a:latin typeface="Exo 2"/>
              <a:cs typeface="Exo 2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235E7FB-679E-C44C-A97B-F59384442677}"/>
              </a:ext>
            </a:extLst>
          </p:cNvPr>
          <p:cNvSpPr/>
          <p:nvPr/>
        </p:nvSpPr>
        <p:spPr>
          <a:xfrm>
            <a:off x="655159" y="4210583"/>
            <a:ext cx="7230733" cy="181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>
                <a:solidFill>
                  <a:schemeClr val="bg1"/>
                </a:solidFill>
                <a:latin typeface="Exo 2" pitchFamily="2" charset="0"/>
              </a:rPr>
              <a:t>Мы оказываем ИТ-услуги полного цикла, от анализа программного и аппаратного уровня инфраструктуры до ее модернизации и масштабирования; от поставки аппаратных компонентов до развертывания частных </a:t>
            </a:r>
            <a:r>
              <a:rPr lang="ru-RU" sz="1867" dirty="0" err="1">
                <a:solidFill>
                  <a:schemeClr val="bg1"/>
                </a:solidFill>
                <a:latin typeface="Exo 2" pitchFamily="2" charset="0"/>
              </a:rPr>
              <a:t>ЦОДов</a:t>
            </a:r>
            <a:r>
              <a:rPr lang="ru-RU" sz="1867" dirty="0">
                <a:solidFill>
                  <a:schemeClr val="bg1"/>
                </a:solidFill>
                <a:latin typeface="Exo 2" pitchFamily="2" charset="0"/>
              </a:rPr>
              <a:t>.</a:t>
            </a:r>
          </a:p>
          <a:p>
            <a:r>
              <a:rPr lang="ru-RU" sz="1867" dirty="0">
                <a:solidFill>
                  <a:schemeClr val="bg1"/>
                </a:solidFill>
                <a:latin typeface="Exo 2" pitchFamily="2" charset="0"/>
              </a:rPr>
              <a:t>Компания является официальным партнером более 1</a:t>
            </a:r>
            <a:r>
              <a:rPr lang="en-US" sz="1867" dirty="0">
                <a:solidFill>
                  <a:schemeClr val="bg1"/>
                </a:solidFill>
                <a:latin typeface="Exo 2" pitchFamily="2" charset="0"/>
              </a:rPr>
              <a:t>5</a:t>
            </a:r>
            <a:r>
              <a:rPr lang="ru-RU" sz="1867" dirty="0">
                <a:solidFill>
                  <a:schemeClr val="bg1"/>
                </a:solidFill>
                <a:latin typeface="Exo 2" pitchFamily="2" charset="0"/>
              </a:rPr>
              <a:t>00 зарубежных и российских вендоров.</a:t>
            </a:r>
          </a:p>
        </p:txBody>
      </p:sp>
      <p:pic>
        <p:nvPicPr>
          <p:cNvPr id="28" name="object 4">
            <a:extLst>
              <a:ext uri="{FF2B5EF4-FFF2-40B4-BE49-F238E27FC236}">
                <a16:creationId xmlns:a16="http://schemas.microsoft.com/office/drawing/2014/main" id="{3636A04A-B5F7-5840-B110-2AA5FB43608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 rot="10800000">
            <a:off x="8607287" y="2843879"/>
            <a:ext cx="3573784" cy="4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2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400C8AF-ACBE-A445-93B8-44D5FDFB1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</p:spPr>
        <p:txBody>
          <a:bodyPr/>
          <a:lstStyle/>
          <a:p>
            <a:r>
              <a:rPr lang="ru-RU" dirty="0"/>
              <a:t>Сравнительная таблица персональных систем и печатной техники 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AE79BE6-D0E8-4CE8-B5B8-A8644C1F06EF}"/>
              </a:ext>
            </a:extLst>
          </p:cNvPr>
          <p:cNvGraphicFramePr>
            <a:graphicFrameLocks noGrp="1"/>
          </p:cNvGraphicFramePr>
          <p:nvPr>
            <p:ph type="tbl" sz="quarter" idx="4294967295"/>
            <p:extLst>
              <p:ext uri="{D42A27DB-BD31-4B8C-83A1-F6EECF244321}">
                <p14:modId xmlns:p14="http://schemas.microsoft.com/office/powerpoint/2010/main" val="3231895131"/>
              </p:ext>
            </p:extLst>
          </p:nvPr>
        </p:nvGraphicFramePr>
        <p:xfrm>
          <a:off x="457201" y="1371600"/>
          <a:ext cx="10591800" cy="451761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71933">
                  <a:extLst>
                    <a:ext uri="{9D8B030D-6E8A-4147-A177-3AD203B41FA5}">
                      <a16:colId xmlns:a16="http://schemas.microsoft.com/office/drawing/2014/main" val="227613686"/>
                    </a:ext>
                  </a:extLst>
                </a:gridCol>
                <a:gridCol w="2659198">
                  <a:extLst>
                    <a:ext uri="{9D8B030D-6E8A-4147-A177-3AD203B41FA5}">
                      <a16:colId xmlns:a16="http://schemas.microsoft.com/office/drawing/2014/main" val="2665263726"/>
                    </a:ext>
                  </a:extLst>
                </a:gridCol>
                <a:gridCol w="2552829">
                  <a:extLst>
                    <a:ext uri="{9D8B030D-6E8A-4147-A177-3AD203B41FA5}">
                      <a16:colId xmlns:a16="http://schemas.microsoft.com/office/drawing/2014/main" val="1768008186"/>
                    </a:ext>
                  </a:extLst>
                </a:gridCol>
                <a:gridCol w="2507840">
                  <a:extLst>
                    <a:ext uri="{9D8B030D-6E8A-4147-A177-3AD203B41FA5}">
                      <a16:colId xmlns:a16="http://schemas.microsoft.com/office/drawing/2014/main" val="4085431690"/>
                    </a:ext>
                  </a:extLst>
                </a:gridCol>
              </a:tblGrid>
              <a:tr h="554559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u="none" strike="noStrike" cap="none" spc="0" dirty="0">
                          <a:ln w="0"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xo 2" pitchFamily="2" charset="0"/>
                        </a:rPr>
                        <a:t> </a:t>
                      </a:r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1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  <a:p>
                      <a:pPr algn="ctr" rtl="0" fontAlgn="b"/>
                      <a:endParaRPr lang="ru-RU" sz="1600" b="1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1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  <a:p>
                      <a:pPr algn="ctr" rtl="0" fontAlgn="b"/>
                      <a:endParaRPr lang="ru-RU" sz="1600" b="1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  <a:p>
                      <a:pPr algn="ctr" rtl="0" fontAlgn="b"/>
                      <a:endParaRPr lang="ru-RU" sz="1600" b="1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600" b="1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B2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08998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u="none" strike="noStrike" cap="none" spc="0" dirty="0">
                          <a:ln w="0"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xo 2" pitchFamily="2" charset="0"/>
                        </a:rPr>
                        <a:t>Ноутбуки</a:t>
                      </a:r>
                      <a:endParaRPr lang="ru-RU" sz="1600" b="1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13454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u="none" strike="noStrike" cap="none" spc="0" dirty="0">
                          <a:ln w="0"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xo 2" pitchFamily="2" charset="0"/>
                        </a:rPr>
                        <a:t>ПК</a:t>
                      </a:r>
                      <a:endParaRPr lang="ru-RU" sz="1600" b="1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44621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u="none" strike="noStrike" cap="none" spc="0" dirty="0">
                          <a:ln w="0"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xo 2" pitchFamily="2" charset="0"/>
                        </a:rPr>
                        <a:t>Рабочие станции</a:t>
                      </a:r>
                      <a:endParaRPr lang="ru-RU" sz="1600" b="1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3228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u="none" strike="noStrike" cap="none" spc="0" dirty="0">
                          <a:ln w="0"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xo 2" pitchFamily="2" charset="0"/>
                        </a:rPr>
                        <a:t>Моноблоки</a:t>
                      </a:r>
                      <a:endParaRPr lang="ru-RU" sz="1600" b="1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88189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u="none" strike="noStrike" cap="none" spc="0" dirty="0">
                          <a:ln w="0"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xo 2" pitchFamily="2" charset="0"/>
                        </a:rPr>
                        <a:t>Тонкие клиенты</a:t>
                      </a:r>
                      <a:endParaRPr lang="ru-RU" sz="1600" b="1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21320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u="none" strike="noStrike" cap="none" spc="0">
                          <a:ln w="0"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xo 2" pitchFamily="2" charset="0"/>
                        </a:rPr>
                        <a:t>Планшеты</a:t>
                      </a:r>
                      <a:endParaRPr lang="ru-RU" sz="1600" b="1" i="0" u="none" strike="noStrike" cap="none" spc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88218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1" u="none" strike="noStrike" cap="none" spc="0" dirty="0">
                          <a:ln w="0"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Exo 2" pitchFamily="2" charset="0"/>
                        </a:rPr>
                        <a:t>Эльбрус/Байкал</a:t>
                      </a:r>
                      <a:endParaRPr lang="ru-RU" sz="1600" b="1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600" b="0" i="0" u="none" strike="noStrike" cap="none" spc="0" dirty="0">
                        <a:ln w="0"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Exo 2" pitchFamily="2" charset="0"/>
                      </a:endParaRPr>
                    </a:p>
                  </a:txBody>
                  <a:tcPr marL="6097" marR="6097" marT="6097" marB="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199991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952CAF1E-70D6-4F29-A259-CD8901008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84939"/>
            <a:ext cx="609600" cy="34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ICL Services | Каталог ИТ-компаний / ICL Services / 12NEWS.RU">
            <a:extLst>
              <a:ext uri="{FF2B5EF4-FFF2-40B4-BE49-F238E27FC236}">
                <a16:creationId xmlns:a16="http://schemas.microsoft.com/office/drawing/2014/main" id="{3FA5634F-CF24-4BEC-AC3F-648C4E82C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8"/>
          <a:stretch/>
        </p:blipFill>
        <p:spPr bwMode="auto">
          <a:xfrm>
            <a:off x="6984523" y="1657448"/>
            <a:ext cx="491757" cy="27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id="{E96AACAB-4672-C74A-B088-854EE55E04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20200" y="1682798"/>
            <a:ext cx="1066800" cy="1487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F4BDD3-D982-539B-8E6B-28D7E1051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1028" y="2183928"/>
            <a:ext cx="372653" cy="3726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4A8CD6-B9DB-10F2-8B75-981B1DB2D4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5364" y="2183928"/>
            <a:ext cx="372653" cy="3726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F7E34E-41FC-6F5F-4FCF-00C56113C8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1199" y="2183928"/>
            <a:ext cx="372653" cy="3726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0D1F97D-33F3-7862-361C-C73A9D4928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1028" y="2732095"/>
            <a:ext cx="372653" cy="3726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F883B10-101C-03CA-5578-69246BCB93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5364" y="2732095"/>
            <a:ext cx="372653" cy="3726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EBE472-9D05-B39E-BB96-82A167259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1199" y="2732095"/>
            <a:ext cx="372653" cy="3726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365671E-CB1D-74A4-8B6D-0970251E0E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1028" y="3803903"/>
            <a:ext cx="372653" cy="3726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0DC18F-2021-334D-BD21-8B0F58BBF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5364" y="3803903"/>
            <a:ext cx="372653" cy="3726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24244A9-C878-BA21-8DEB-C8EC1DEF03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1199" y="3803903"/>
            <a:ext cx="372653" cy="37265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69E965-7F17-E6E7-7B89-11B935125B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1028" y="4876800"/>
            <a:ext cx="372653" cy="3726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D224527-1332-53B9-B595-670FCCD06E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5364" y="4876800"/>
            <a:ext cx="372653" cy="3726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1BBEABB-1076-6807-D0B5-FB4B56FBB3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1199" y="4876800"/>
            <a:ext cx="372653" cy="3726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4B69BF-6587-3E65-212D-591C50DD53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1028" y="5423878"/>
            <a:ext cx="372653" cy="37265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A44136-018C-BED3-3B20-8CD1EC41D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5364" y="5423878"/>
            <a:ext cx="372653" cy="37265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901C701-BC16-8F70-084E-DDC06AD4FE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1199" y="5423878"/>
            <a:ext cx="372653" cy="37265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0B10E4D-B169-D334-B86E-85F554AE4A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1028" y="3265153"/>
            <a:ext cx="372653" cy="37265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A49282F-A635-A123-A808-0561AF685A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1028" y="4352070"/>
            <a:ext cx="372653" cy="37265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E6854EB-1273-F0AA-57FD-F1447CA316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5364" y="4352070"/>
            <a:ext cx="372653" cy="37265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3A25A75-9F4D-3E88-0C37-5CD56D7D1A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1199" y="3274655"/>
            <a:ext cx="372653" cy="37265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2F1A556-856F-0AA8-52B9-FCDB468727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1199" y="4352070"/>
            <a:ext cx="372653" cy="37265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ED1B4DB-97AD-2B31-6B0A-819B476A9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5364" y="3276340"/>
            <a:ext cx="372653" cy="37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08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A102E1-350D-4B8A-88AA-E5B1B7B1136C}"/>
              </a:ext>
            </a:extLst>
          </p:cNvPr>
          <p:cNvSpPr txBox="1"/>
          <p:nvPr/>
        </p:nvSpPr>
        <p:spPr>
          <a:xfrm>
            <a:off x="3429000" y="2362200"/>
            <a:ext cx="75438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400" dirty="0" err="1">
                <a:solidFill>
                  <a:schemeClr val="bg1"/>
                </a:solidFill>
                <a:latin typeface="Exo 2" pitchFamily="2" charset="0"/>
              </a:rPr>
              <a:t>iRU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 – российский производитель компьютерной техники, основанный в 2002 году компанией MERLION, крупнейшим широкопрофильным дистрибьютором России. Компания входит в топ-5 российских производителей ПК наряду с компаниями мирового масштаба.</a:t>
            </a:r>
          </a:p>
          <a:p>
            <a:pPr algn="l"/>
            <a:endParaRPr lang="en-US" sz="1400" dirty="0">
              <a:solidFill>
                <a:schemeClr val="bg1"/>
              </a:solidFill>
              <a:latin typeface="Exo 2" pitchFamily="2" charset="0"/>
            </a:endParaRPr>
          </a:p>
          <a:p>
            <a:pPr algn="l"/>
            <a:r>
              <a:rPr lang="ru-RU" sz="1400" dirty="0" err="1">
                <a:solidFill>
                  <a:schemeClr val="bg1"/>
                </a:solidFill>
                <a:latin typeface="Exo 2" pitchFamily="2" charset="0"/>
              </a:rPr>
              <a:t>iRU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 производит весь спектр компьютерных устройств для создания автоматизированных офисных рабочих мест и построения ИТ-инфраструктуры: серверы и СХД, компактные неттопы, традиционные ПК, поддерживающие широкий спектр офисных и бизнес-приложений, а также эффектные моноблоки и высокопроизводительные модели для аналитики, конструкторских подразделений, дизайна и выполнения других ресурсоемких задач.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8C86AA-B07B-4B32-A78D-BB9297423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43200"/>
            <a:ext cx="190500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517B760-7BDF-DB47-A4C3-D2A0960EF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iRU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9485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E614015-E8E4-B140-B6BA-F819C4DC3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</p:spPr>
        <p:txBody>
          <a:bodyPr/>
          <a:lstStyle/>
          <a:p>
            <a:r>
              <a:rPr lang="ru-RU" dirty="0"/>
              <a:t>Что может предложить </a:t>
            </a:r>
            <a:r>
              <a:rPr lang="en-US" dirty="0" err="1"/>
              <a:t>iRU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377523A-E64D-8B4A-8B21-BD9894DB89DA}"/>
              </a:ext>
            </a:extLst>
          </p:cNvPr>
          <p:cNvSpPr/>
          <p:nvPr/>
        </p:nvSpPr>
        <p:spPr>
          <a:xfrm>
            <a:off x="1600200" y="1760019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CB28B"/>
                </a:solidFill>
                <a:latin typeface="Exo 2" pitchFamily="2" charset="0"/>
              </a:rPr>
              <a:t>ПК, Моноблок</a:t>
            </a:r>
            <a:r>
              <a:rPr lang="ru-RU" sz="1600" dirty="0">
                <a:solidFill>
                  <a:schemeClr val="bg1"/>
                </a:solidFill>
                <a:latin typeface="Exo 2" pitchFamily="2" charset="0"/>
              </a:rPr>
              <a:t>: решения на базе зарубежных микросхем</a:t>
            </a:r>
            <a:endParaRPr lang="en-US" sz="1600" dirty="0">
              <a:solidFill>
                <a:schemeClr val="bg1"/>
              </a:solidFill>
              <a:latin typeface="Exo 2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E2266E-12A1-CF4C-BE8F-1162D4491AA0}"/>
              </a:ext>
            </a:extLst>
          </p:cNvPr>
          <p:cNvSpPr/>
          <p:nvPr/>
        </p:nvSpPr>
        <p:spPr>
          <a:xfrm>
            <a:off x="6305061" y="3212813"/>
            <a:ext cx="297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CB28B"/>
                </a:solidFill>
                <a:latin typeface="Exo 2" pitchFamily="2" charset="0"/>
              </a:rPr>
              <a:t>Портативные устройства</a:t>
            </a:r>
            <a:r>
              <a:rPr lang="ru-RU" sz="1600" dirty="0">
                <a:solidFill>
                  <a:schemeClr val="bg1"/>
                </a:solidFill>
                <a:latin typeface="Exo 2" pitchFamily="2" charset="0"/>
              </a:rPr>
              <a:t>: российский процессор</a:t>
            </a:r>
            <a:endParaRPr lang="en-US" sz="1600" dirty="0">
              <a:solidFill>
                <a:schemeClr val="bg1"/>
              </a:solidFill>
              <a:latin typeface="Exo 2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D5559B-ECE2-AF4D-8B3F-82BCBB6D4A6A}"/>
              </a:ext>
            </a:extLst>
          </p:cNvPr>
          <p:cNvSpPr/>
          <p:nvPr/>
        </p:nvSpPr>
        <p:spPr>
          <a:xfrm>
            <a:off x="1600200" y="4435624"/>
            <a:ext cx="32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CB28B"/>
                </a:solidFill>
                <a:latin typeface="Exo 2" pitchFamily="2" charset="0"/>
              </a:rPr>
              <a:t>ПЭВМ</a:t>
            </a:r>
            <a:r>
              <a:rPr lang="ru-RU" sz="1600" dirty="0">
                <a:solidFill>
                  <a:schemeClr val="bg1"/>
                </a:solidFill>
                <a:latin typeface="Exo 2" pitchFamily="2" charset="0"/>
              </a:rPr>
              <a:t>: решение на базе зарубежных микросхем. Q3 2022 решения на </a:t>
            </a:r>
            <a:r>
              <a:rPr lang="ru-RU" sz="1600" dirty="0" err="1">
                <a:solidFill>
                  <a:schemeClr val="bg1"/>
                </a:solidFill>
                <a:latin typeface="Exo 2" pitchFamily="2" charset="0"/>
              </a:rPr>
              <a:t>Baikal-M</a:t>
            </a:r>
            <a:r>
              <a:rPr lang="ru-RU" sz="1600" dirty="0">
                <a:solidFill>
                  <a:schemeClr val="bg1"/>
                </a:solidFill>
                <a:latin typeface="Exo 2" pitchFamily="2" charset="0"/>
              </a:rPr>
              <a:t> </a:t>
            </a:r>
            <a:endParaRPr lang="en-US" sz="1600" dirty="0">
              <a:solidFill>
                <a:schemeClr val="bg1"/>
              </a:solidFill>
              <a:latin typeface="Exo 2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9829334-570D-9E48-9FF1-0203E6FB4F56}"/>
              </a:ext>
            </a:extLst>
          </p:cNvPr>
          <p:cNvSpPr/>
          <p:nvPr/>
        </p:nvSpPr>
        <p:spPr>
          <a:xfrm>
            <a:off x="6248400" y="176001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CB28B"/>
                </a:solidFill>
                <a:latin typeface="Exo 2" pitchFamily="2" charset="0"/>
              </a:rPr>
              <a:t>ППК</a:t>
            </a:r>
            <a:r>
              <a:rPr lang="ru-RU" sz="1600" dirty="0">
                <a:solidFill>
                  <a:schemeClr val="bg1"/>
                </a:solidFill>
                <a:latin typeface="Exo 2" pitchFamily="2" charset="0"/>
              </a:rPr>
              <a:t>: решение на базе зарубежных микросхем Q2 2022. Разработка и выпуск платформы на базе </a:t>
            </a:r>
            <a:r>
              <a:rPr lang="ru-RU" sz="1600" dirty="0" err="1">
                <a:solidFill>
                  <a:schemeClr val="bg1"/>
                </a:solidFill>
                <a:latin typeface="Exo 2" pitchFamily="2" charset="0"/>
              </a:rPr>
              <a:t>Baikal-L</a:t>
            </a:r>
            <a:r>
              <a:rPr lang="ru-RU" sz="1600" dirty="0">
                <a:solidFill>
                  <a:schemeClr val="bg1"/>
                </a:solidFill>
                <a:latin typeface="Exo 2" pitchFamily="2" charset="0"/>
              </a:rPr>
              <a:t> в 2023</a:t>
            </a:r>
            <a:endParaRPr lang="en-US" sz="1600" dirty="0">
              <a:solidFill>
                <a:schemeClr val="bg1"/>
              </a:solidFill>
              <a:latin typeface="Exo 2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7073A3-BB1D-4A41-A381-089CA66283FA}"/>
              </a:ext>
            </a:extLst>
          </p:cNvPr>
          <p:cNvSpPr txBox="1"/>
          <p:nvPr/>
        </p:nvSpPr>
        <p:spPr>
          <a:xfrm>
            <a:off x="1600200" y="3051852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CB28B"/>
                </a:solidFill>
                <a:latin typeface="Exo 2" pitchFamily="2" charset="0"/>
              </a:rPr>
              <a:t>Малоформатные ПК</a:t>
            </a:r>
            <a:r>
              <a:rPr lang="ru-RU" sz="1600" dirty="0">
                <a:solidFill>
                  <a:schemeClr val="bg1"/>
                </a:solidFill>
                <a:latin typeface="Exo 2" pitchFamily="2" charset="0"/>
              </a:rPr>
              <a:t>, классические ПК, и моноблоки начального уровня </a:t>
            </a:r>
            <a:endParaRPr lang="en-US" sz="1600" dirty="0">
              <a:solidFill>
                <a:schemeClr val="bg1"/>
              </a:solidFill>
              <a:latin typeface="Exo 2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CEBBD0-A557-434B-A3D6-0136281E9242}"/>
              </a:ext>
            </a:extLst>
          </p:cNvPr>
          <p:cNvSpPr/>
          <p:nvPr/>
        </p:nvSpPr>
        <p:spPr>
          <a:xfrm>
            <a:off x="6248400" y="4527956"/>
            <a:ext cx="3581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CB28B"/>
                </a:solidFill>
                <a:latin typeface="Exo 2" pitchFamily="2" charset="0"/>
              </a:rPr>
              <a:t>Предустановленное ПО </a:t>
            </a:r>
            <a:r>
              <a:rPr lang="ru-RU" sz="1600" dirty="0">
                <a:solidFill>
                  <a:schemeClr val="bg1"/>
                </a:solidFill>
                <a:latin typeface="Exo 2" pitchFamily="2" charset="0"/>
              </a:rPr>
              <a:t>из реестра </a:t>
            </a:r>
            <a:r>
              <a:rPr lang="ru-RU" sz="1600" dirty="0" err="1">
                <a:solidFill>
                  <a:schemeClr val="bg1"/>
                </a:solidFill>
                <a:latin typeface="Exo 2" pitchFamily="2" charset="0"/>
              </a:rPr>
              <a:t>Минкомсвязи</a:t>
            </a:r>
            <a:r>
              <a:rPr lang="ru-RU" sz="1600" dirty="0">
                <a:solidFill>
                  <a:schemeClr val="bg1"/>
                </a:solidFill>
                <a:latin typeface="Exo 2" pitchFamily="2" charset="0"/>
              </a:rPr>
              <a:t> </a:t>
            </a:r>
            <a:endParaRPr lang="en-US" sz="1600" dirty="0">
              <a:solidFill>
                <a:schemeClr val="bg1"/>
              </a:solidFill>
              <a:latin typeface="Exo 2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27702CD-F328-5343-B887-B66681A47EE4}"/>
              </a:ext>
            </a:extLst>
          </p:cNvPr>
          <p:cNvSpPr/>
          <p:nvPr/>
        </p:nvSpPr>
        <p:spPr>
          <a:xfrm>
            <a:off x="6248400" y="580797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CB28B"/>
                </a:solidFill>
                <a:latin typeface="Exo 2" pitchFamily="2" charset="0"/>
              </a:rPr>
              <a:t>Гарантия 1 год с возможностью расширения </a:t>
            </a:r>
            <a:r>
              <a:rPr lang="ru-RU" sz="1600" dirty="0">
                <a:solidFill>
                  <a:schemeClr val="bg1"/>
                </a:solidFill>
                <a:latin typeface="Exo 2" pitchFamily="2" charset="0"/>
              </a:rPr>
              <a:t>пакета гарантийного обслуживания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2E98F5-E478-E042-9B94-A3D4FAC5E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595" y="4502793"/>
            <a:ext cx="676107" cy="6761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5F65BE-750E-3B49-AA1C-6C38F05FC7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5" y="1818812"/>
            <a:ext cx="1005749" cy="7722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12A864-6442-124A-99EE-56B96FD4E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17" y="3024221"/>
            <a:ext cx="887722" cy="8729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EF056F8-86CF-5B4C-9F8C-E81BDAF366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5810" y="3264188"/>
            <a:ext cx="533400" cy="5334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14FEAC7-ECAF-E844-B4E6-8559B17E4F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50218" y="1811393"/>
            <a:ext cx="533401" cy="53340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FC82031-FAEB-A441-823D-F4E24C33E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14541" y="4549403"/>
            <a:ext cx="604755" cy="60475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4973CC6-148E-7246-A1BD-AF885899E19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412118" y="5783154"/>
            <a:ext cx="609600" cy="609600"/>
          </a:xfrm>
          <a:prstGeom prst="rect">
            <a:avLst/>
          </a:prstGeom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20C6EEF4-2180-F048-A0A7-6EBD582E1278}"/>
              </a:ext>
            </a:extLst>
          </p:cNvPr>
          <p:cNvCxnSpPr>
            <a:cxnSpLocks/>
          </p:cNvCxnSpPr>
          <p:nvPr/>
        </p:nvCxnSpPr>
        <p:spPr>
          <a:xfrm>
            <a:off x="1676400" y="2833339"/>
            <a:ext cx="2514600" cy="0"/>
          </a:xfrm>
          <a:prstGeom prst="line">
            <a:avLst/>
          </a:prstGeom>
          <a:ln>
            <a:solidFill>
              <a:srgbClr val="0CB2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DF71B89-7D15-D34A-BB35-D037520B2790}"/>
              </a:ext>
            </a:extLst>
          </p:cNvPr>
          <p:cNvCxnSpPr>
            <a:cxnSpLocks/>
          </p:cNvCxnSpPr>
          <p:nvPr/>
        </p:nvCxnSpPr>
        <p:spPr>
          <a:xfrm>
            <a:off x="1676400" y="4191000"/>
            <a:ext cx="2514600" cy="0"/>
          </a:xfrm>
          <a:prstGeom prst="line">
            <a:avLst/>
          </a:prstGeom>
          <a:ln>
            <a:solidFill>
              <a:srgbClr val="0CB2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FF41740B-34A4-CD4E-B319-D5417F96A456}"/>
              </a:ext>
            </a:extLst>
          </p:cNvPr>
          <p:cNvCxnSpPr>
            <a:cxnSpLocks/>
          </p:cNvCxnSpPr>
          <p:nvPr/>
        </p:nvCxnSpPr>
        <p:spPr>
          <a:xfrm>
            <a:off x="6400800" y="2833339"/>
            <a:ext cx="5334000" cy="0"/>
          </a:xfrm>
          <a:prstGeom prst="line">
            <a:avLst/>
          </a:prstGeom>
          <a:ln>
            <a:solidFill>
              <a:srgbClr val="0CB2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75536B99-F439-E04E-8944-3B516AD8F278}"/>
              </a:ext>
            </a:extLst>
          </p:cNvPr>
          <p:cNvCxnSpPr>
            <a:cxnSpLocks/>
          </p:cNvCxnSpPr>
          <p:nvPr/>
        </p:nvCxnSpPr>
        <p:spPr>
          <a:xfrm>
            <a:off x="6400800" y="4191000"/>
            <a:ext cx="5334000" cy="0"/>
          </a:xfrm>
          <a:prstGeom prst="line">
            <a:avLst/>
          </a:prstGeom>
          <a:ln>
            <a:solidFill>
              <a:srgbClr val="0CB2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FCFB7E02-B36C-E243-ADC8-929E2804FA17}"/>
              </a:ext>
            </a:extLst>
          </p:cNvPr>
          <p:cNvCxnSpPr>
            <a:cxnSpLocks/>
          </p:cNvCxnSpPr>
          <p:nvPr/>
        </p:nvCxnSpPr>
        <p:spPr>
          <a:xfrm>
            <a:off x="6400800" y="5486400"/>
            <a:ext cx="5334000" cy="0"/>
          </a:xfrm>
          <a:prstGeom prst="line">
            <a:avLst/>
          </a:prstGeom>
          <a:ln>
            <a:solidFill>
              <a:srgbClr val="0CB2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244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0C980-0B95-A044-AC58-B62AD63B5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Аквариус</a:t>
            </a:r>
            <a:endParaRPr lang="ru-RU" dirty="0"/>
          </a:p>
        </p:txBody>
      </p:sp>
      <p:pic>
        <p:nvPicPr>
          <p:cNvPr id="33" name="object 4">
            <a:extLst>
              <a:ext uri="{FF2B5EF4-FFF2-40B4-BE49-F238E27FC236}">
                <a16:creationId xmlns:a16="http://schemas.microsoft.com/office/drawing/2014/main" id="{F26BB0FE-AD90-7144-88D9-01306CB82B6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971800"/>
            <a:ext cx="2301534" cy="32082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085CDD-235B-BF43-BC97-F53C28C881A5}"/>
              </a:ext>
            </a:extLst>
          </p:cNvPr>
          <p:cNvSpPr/>
          <p:nvPr/>
        </p:nvSpPr>
        <p:spPr>
          <a:xfrm>
            <a:off x="3429000" y="1981200"/>
            <a:ext cx="7696200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При участии европейских и азиатских партнеров в 1990 году компания построила первый в стране негосударственный завод по выпуску компьютерной техники с соблюдением лучших мировых практик и стандартов ИТ-производства.</a:t>
            </a:r>
          </a:p>
          <a:p>
            <a:pPr>
              <a:spcBef>
                <a:spcPct val="20000"/>
              </a:spcBef>
            </a:pPr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  <a:p>
            <a:pPr marL="285750" indent="-285750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Материнские платы собственного производства в предлагаемых сборках</a:t>
            </a:r>
          </a:p>
          <a:p>
            <a:pPr marL="285750" indent="-285750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Протестированная совместимость с российскими ОС</a:t>
            </a:r>
          </a:p>
          <a:p>
            <a:pPr marL="285750" indent="-285750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Опциональные решения для обеспечения безопасности конфиденциальных данных</a:t>
            </a:r>
          </a:p>
          <a:p>
            <a:pPr marL="285750" indent="-285750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Широкий спектр оборудования, имеющего заключение МИНПРОМТОРГ</a:t>
            </a:r>
          </a:p>
          <a:p>
            <a:pPr marL="285750" indent="-285750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Наличие на складах в России</a:t>
            </a:r>
          </a:p>
          <a:p>
            <a:pPr marL="285750" indent="-285750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Наличие решений для национального проекта «Образование»</a:t>
            </a:r>
          </a:p>
          <a:p>
            <a:pPr marL="285750" indent="-285750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Вся продукция ПК «</a:t>
            </a:r>
            <a:r>
              <a:rPr lang="ru-RU" sz="1400" dirty="0" err="1">
                <a:solidFill>
                  <a:schemeClr val="bg1"/>
                </a:solidFill>
                <a:latin typeface="Exo 2" pitchFamily="2" charset="0"/>
              </a:rPr>
              <a:t>Аквариус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» обеспечена гарантийным техническим обслуживанием</a:t>
            </a:r>
          </a:p>
          <a:p>
            <a:pPr marL="285750" indent="-285750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Широкая сеть сервисных центров во всех 9 федеральных округах - более 200 авторизованных сервисных центров в 135 городах России - доступна для заказчиков.</a:t>
            </a:r>
          </a:p>
          <a:p>
            <a:pPr marL="285750" indent="-285750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Возможность приобретения расширенной технической поддержки разного уровня, не уступающее услугам западных производителей</a:t>
            </a:r>
          </a:p>
          <a:p>
            <a:pPr>
              <a:spcBef>
                <a:spcPct val="20000"/>
              </a:spcBef>
            </a:pPr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  <a:p>
            <a:pPr>
              <a:spcBef>
                <a:spcPct val="20000"/>
              </a:spcBef>
            </a:pPr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  <a:p>
            <a:pPr>
              <a:spcBef>
                <a:spcPct val="20000"/>
              </a:spcBef>
            </a:pPr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41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2ED50-22E7-174D-B1BB-FA3A3BE25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</p:spPr>
        <p:txBody>
          <a:bodyPr/>
          <a:lstStyle/>
          <a:p>
            <a:r>
              <a:rPr lang="ru-RU" dirty="0"/>
              <a:t>Персональные решения </a:t>
            </a:r>
            <a:r>
              <a:rPr lang="en-US" dirty="0"/>
              <a:t>Aquarius</a:t>
            </a:r>
            <a:endParaRPr lang="ru-RU" dirty="0"/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750DAD91-DF7C-D541-BC95-19FA1D48579E}"/>
              </a:ext>
            </a:extLst>
          </p:cNvPr>
          <p:cNvPicPr/>
          <p:nvPr/>
        </p:nvPicPr>
        <p:blipFill rotWithShape="1">
          <a:blip r:embed="rId3" cstate="print"/>
          <a:srcRect r="74595"/>
          <a:stretch/>
        </p:blipFill>
        <p:spPr>
          <a:xfrm>
            <a:off x="1036056" y="1531631"/>
            <a:ext cx="2362200" cy="156613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29B44F5-3C04-D147-9962-6F5E24F4F23F}"/>
              </a:ext>
            </a:extLst>
          </p:cNvPr>
          <p:cNvSpPr/>
          <p:nvPr/>
        </p:nvSpPr>
        <p:spPr>
          <a:xfrm>
            <a:off x="883656" y="5052536"/>
            <a:ext cx="2667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Exo 2" pitchFamily="2" charset="0"/>
              </a:rPr>
              <a:t>Настольные офисные ПК</a:t>
            </a:r>
            <a:endParaRPr lang="ru-RU" sz="1400" b="0" i="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algn="l" fontAlgn="base"/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Exo 2" pitchFamily="2" charset="0"/>
              </a:rPr>
              <a:t>Рабочие станции</a:t>
            </a:r>
            <a:endParaRPr lang="ru-RU" sz="1400" b="0" i="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pPr algn="l" fontAlgn="base"/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Exo 2" pitchFamily="2" charset="0"/>
              </a:rPr>
              <a:t>Моноблоки</a:t>
            </a:r>
            <a:endParaRPr lang="ru-RU" sz="1400" b="0" i="0" dirty="0">
              <a:solidFill>
                <a:schemeClr val="bg1"/>
              </a:solidFill>
              <a:effectLst/>
              <a:latin typeface="Exo 2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6ECEF5-6898-99FB-DFF4-4076888A3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93" y="3863642"/>
            <a:ext cx="1746470" cy="12552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9750E63-3B7D-3BA4-8A50-A4FE923119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46" y="1637205"/>
            <a:ext cx="2512226" cy="18464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3F51CA-A564-288F-4D70-D6B8C4C51E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1605539"/>
            <a:ext cx="1910562" cy="1148963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68BBA59-198F-4213-60AB-69EFE714CA97}"/>
              </a:ext>
            </a:extLst>
          </p:cNvPr>
          <p:cNvSpPr/>
          <p:nvPr/>
        </p:nvSpPr>
        <p:spPr>
          <a:xfrm>
            <a:off x="8483600" y="5483423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Exo 2" pitchFamily="2" charset="0"/>
              </a:rPr>
              <a:t>Тонкие клиенты и</a:t>
            </a:r>
            <a:r>
              <a:rPr lang="ru-RU" sz="1400" u="none" dirty="0">
                <a:solidFill>
                  <a:schemeClr val="bg1"/>
                </a:solidFill>
                <a:latin typeface="Exo 2" pitchFamily="2" charset="0"/>
              </a:rPr>
              <a:t> </a:t>
            </a:r>
            <a:r>
              <a:rPr lang="ru-RU" sz="1400" b="0" i="0" strike="noStrike" dirty="0">
                <a:solidFill>
                  <a:schemeClr val="bg1"/>
                </a:solidFill>
                <a:effectLst/>
                <a:latin typeface="Exo 2" pitchFamily="2" charset="0"/>
              </a:rPr>
              <a:t>Защищенные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ПК</a:t>
            </a:r>
            <a:endParaRPr lang="ru-RU" sz="1400" dirty="0"/>
          </a:p>
        </p:txBody>
      </p:sp>
      <p:sp>
        <p:nvSpPr>
          <p:cNvPr id="25" name="Открывающая квадратная скобка 24">
            <a:extLst>
              <a:ext uri="{FF2B5EF4-FFF2-40B4-BE49-F238E27FC236}">
                <a16:creationId xmlns:a16="http://schemas.microsoft.com/office/drawing/2014/main" id="{F0767C7F-E3AC-CC97-6C13-CDBC16164E55}"/>
              </a:ext>
            </a:extLst>
          </p:cNvPr>
          <p:cNvSpPr/>
          <p:nvPr/>
        </p:nvSpPr>
        <p:spPr>
          <a:xfrm>
            <a:off x="609600" y="1143000"/>
            <a:ext cx="2714626" cy="5015451"/>
          </a:xfrm>
          <a:prstGeom prst="leftBracket">
            <a:avLst/>
          </a:prstGeom>
          <a:ln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65BDAE4-B090-4E02-824E-AF6F3E2A697F}"/>
              </a:ext>
            </a:extLst>
          </p:cNvPr>
          <p:cNvSpPr/>
          <p:nvPr/>
        </p:nvSpPr>
        <p:spPr>
          <a:xfrm>
            <a:off x="4709998" y="5483423"/>
            <a:ext cx="2512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ru-RU" sz="1400" b="0" i="0" u="none" strike="noStrike" dirty="0">
                <a:solidFill>
                  <a:schemeClr val="bg1"/>
                </a:solidFill>
                <a:effectLst/>
                <a:latin typeface="Exo 2" pitchFamily="2" charset="0"/>
              </a:rPr>
              <a:t>Ноутбуки и планшетные ПК</a:t>
            </a:r>
            <a:endParaRPr lang="ru-RU" sz="1400" b="0" i="0" dirty="0">
              <a:solidFill>
                <a:schemeClr val="bg1"/>
              </a:solidFill>
              <a:effectLst/>
              <a:latin typeface="Exo 2" pitchFamily="2" charset="0"/>
            </a:endParaRPr>
          </a:p>
        </p:txBody>
      </p:sp>
      <p:sp>
        <p:nvSpPr>
          <p:cNvPr id="27" name="Открывающая квадратная скобка 26">
            <a:extLst>
              <a:ext uri="{FF2B5EF4-FFF2-40B4-BE49-F238E27FC236}">
                <a16:creationId xmlns:a16="http://schemas.microsoft.com/office/drawing/2014/main" id="{3C9DE744-A6EF-896E-05E4-1C67226BB675}"/>
              </a:ext>
            </a:extLst>
          </p:cNvPr>
          <p:cNvSpPr/>
          <p:nvPr/>
        </p:nvSpPr>
        <p:spPr>
          <a:xfrm>
            <a:off x="4276726" y="1155700"/>
            <a:ext cx="2714626" cy="5015451"/>
          </a:xfrm>
          <a:prstGeom prst="leftBracket">
            <a:avLst/>
          </a:prstGeom>
          <a:ln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ткрывающая квадратная скобка 27">
            <a:extLst>
              <a:ext uri="{FF2B5EF4-FFF2-40B4-BE49-F238E27FC236}">
                <a16:creationId xmlns:a16="http://schemas.microsoft.com/office/drawing/2014/main" id="{FD9DB0F7-69E5-A737-E31B-2F475DDBF921}"/>
              </a:ext>
            </a:extLst>
          </p:cNvPr>
          <p:cNvSpPr/>
          <p:nvPr/>
        </p:nvSpPr>
        <p:spPr>
          <a:xfrm>
            <a:off x="8257170" y="1155700"/>
            <a:ext cx="2714626" cy="5015451"/>
          </a:xfrm>
          <a:prstGeom prst="leftBracket">
            <a:avLst/>
          </a:prstGeom>
          <a:ln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58E637E-CCA9-5391-D48C-2286C85DC8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689" y="3204341"/>
            <a:ext cx="1409700" cy="20138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2CC0098-32FE-C1E2-6B6B-A4EFBFBC25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41" y="3313137"/>
            <a:ext cx="2540000" cy="163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19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60E11-D6AE-5240-9383-386E2EBB49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ICL Техно</a:t>
            </a:r>
          </a:p>
        </p:txBody>
      </p:sp>
      <p:pic>
        <p:nvPicPr>
          <p:cNvPr id="3" name="Picture 26" descr="ICL Services | Каталог ИТ-компаний / ICL Services / 12NEWS.RU">
            <a:extLst>
              <a:ext uri="{FF2B5EF4-FFF2-40B4-BE49-F238E27FC236}">
                <a16:creationId xmlns:a16="http://schemas.microsoft.com/office/drawing/2014/main" id="{448AB0EF-A90A-1243-B7A0-62C9636B1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8"/>
          <a:stretch/>
        </p:blipFill>
        <p:spPr bwMode="auto">
          <a:xfrm>
            <a:off x="1219200" y="2889493"/>
            <a:ext cx="1264392" cy="71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031D91-AEE8-2947-AA60-19FF7CEC4FDB}"/>
              </a:ext>
            </a:extLst>
          </p:cNvPr>
          <p:cNvSpPr txBox="1"/>
          <p:nvPr/>
        </p:nvSpPr>
        <p:spPr>
          <a:xfrm>
            <a:off x="2971800" y="2889493"/>
            <a:ext cx="7474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Компания ICL Техно производит под собственным брендом серийную продукцию: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F4FF673-70F2-D545-AEC9-891F9520A619}"/>
              </a:ext>
            </a:extLst>
          </p:cNvPr>
          <p:cNvSpPr/>
          <p:nvPr/>
        </p:nvSpPr>
        <p:spPr>
          <a:xfrm>
            <a:off x="3390351" y="3276600"/>
            <a:ext cx="5105400" cy="142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>
              <a:lnSpc>
                <a:spcPct val="200000"/>
              </a:lnSpc>
              <a:buClr>
                <a:srgbClr val="0CB28B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Системные блоки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		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Моноблоки </a:t>
            </a:r>
          </a:p>
          <a:p>
            <a:pPr lvl="4">
              <a:lnSpc>
                <a:spcPct val="250000"/>
              </a:lnSpc>
              <a:buClr>
                <a:srgbClr val="0CB28B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Тонкие клиенты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		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Ноутбуки</a:t>
            </a:r>
          </a:p>
          <a:p>
            <a:pPr lvl="4">
              <a:lnSpc>
                <a:spcPct val="200000"/>
              </a:lnSpc>
              <a:buClr>
                <a:srgbClr val="0CB28B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Планшеты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		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Интерактивные панели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30C6A3-DE86-CEE7-DEBA-6DD9370A7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8974" y="3407223"/>
            <a:ext cx="381155" cy="3811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BF7326-63C9-A878-4CD4-1B17C0A630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8974" y="3882770"/>
            <a:ext cx="381155" cy="3811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1A224F-C304-5D01-725B-C30A527749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8000" y="3882770"/>
            <a:ext cx="307777" cy="3077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811D10-297C-D5D4-8D9C-967009B301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54945" y="3428677"/>
            <a:ext cx="304800" cy="3265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FA04EBC-0B3B-C2F9-CFF4-A7D4393B18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60152" y="4410240"/>
            <a:ext cx="285750" cy="2857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F2640AA-E482-A466-5C9E-C18D9883D8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23031" y="4408366"/>
            <a:ext cx="285750" cy="3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35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55218-39C8-8A44-8BBD-B5384FB1B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Выпускаемая продукция</a:t>
            </a:r>
          </a:p>
        </p:txBody>
      </p:sp>
      <p:sp>
        <p:nvSpPr>
          <p:cNvPr id="8" name="object 33">
            <a:extLst>
              <a:ext uri="{FF2B5EF4-FFF2-40B4-BE49-F238E27FC236}">
                <a16:creationId xmlns:a16="http://schemas.microsoft.com/office/drawing/2014/main" id="{E89C0F6F-30E7-E94C-940C-829E79D5AF7C}"/>
              </a:ext>
            </a:extLst>
          </p:cNvPr>
          <p:cNvSpPr txBox="1"/>
          <p:nvPr/>
        </p:nvSpPr>
        <p:spPr>
          <a:xfrm>
            <a:off x="5257800" y="3239305"/>
            <a:ext cx="15316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1200" dirty="0" err="1">
                <a:solidFill>
                  <a:schemeClr val="bg1"/>
                </a:solidFill>
                <a:latin typeface="Exo 2" pitchFamily="2" charset="0"/>
                <a:cs typeface="Arial"/>
              </a:rPr>
              <a:t>Совместимо</a:t>
            </a:r>
            <a:r>
              <a:rPr sz="1200" dirty="0">
                <a:solidFill>
                  <a:schemeClr val="bg1"/>
                </a:solidFill>
                <a:latin typeface="Exo 2" pitchFamily="2" charset="0"/>
                <a:cs typeface="Arial"/>
              </a:rPr>
              <a:t> </a:t>
            </a:r>
            <a:r>
              <a:rPr sz="1200" dirty="0" err="1">
                <a:solidFill>
                  <a:schemeClr val="bg1"/>
                </a:solidFill>
                <a:latin typeface="Exo 2" pitchFamily="2" charset="0"/>
                <a:cs typeface="Arial"/>
              </a:rPr>
              <a:t>с</a:t>
            </a:r>
            <a:r>
              <a:rPr lang="ru-RU" sz="1200" dirty="0">
                <a:solidFill>
                  <a:schemeClr val="bg1"/>
                </a:solidFill>
                <a:latin typeface="Exo 2" pitchFamily="2" charset="0"/>
                <a:cs typeface="Arial"/>
              </a:rPr>
              <a:t> </a:t>
            </a:r>
            <a:r>
              <a:rPr sz="1200" dirty="0" err="1">
                <a:solidFill>
                  <a:schemeClr val="bg1"/>
                </a:solidFill>
                <a:latin typeface="Exo 2" pitchFamily="2" charset="0"/>
                <a:cs typeface="Arial"/>
              </a:rPr>
              <a:t>отечественными</a:t>
            </a:r>
            <a:r>
              <a:rPr sz="1200" dirty="0">
                <a:solidFill>
                  <a:schemeClr val="bg1"/>
                </a:solidFill>
                <a:latin typeface="Exo 2" pitchFamily="2" charset="0"/>
                <a:cs typeface="Arial"/>
              </a:rPr>
              <a:t> ОС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09F0FA-3CAE-2A4E-A6BA-A129BA0E2D0C}"/>
              </a:ext>
            </a:extLst>
          </p:cNvPr>
          <p:cNvSpPr txBox="1"/>
          <p:nvPr/>
        </p:nvSpPr>
        <p:spPr>
          <a:xfrm>
            <a:off x="4813117" y="2510447"/>
            <a:ext cx="144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Заключение</a:t>
            </a:r>
          </a:p>
          <a:p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МИНПРОМТОРГ</a:t>
            </a:r>
          </a:p>
          <a:p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РОССИИ</a:t>
            </a:r>
          </a:p>
        </p:txBody>
      </p:sp>
      <p:pic>
        <p:nvPicPr>
          <p:cNvPr id="15" name="Picture 26" descr="ICL Services | Каталог ИТ-компаний / ICL Services / 12NEWS.RU">
            <a:extLst>
              <a:ext uri="{FF2B5EF4-FFF2-40B4-BE49-F238E27FC236}">
                <a16:creationId xmlns:a16="http://schemas.microsoft.com/office/drawing/2014/main" id="{4E7E8F90-27C4-CC43-A806-C0E28CA0C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8"/>
          <a:stretch/>
        </p:blipFill>
        <p:spPr bwMode="auto">
          <a:xfrm>
            <a:off x="4419600" y="258043"/>
            <a:ext cx="654771" cy="3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DDC3DD4-4603-F140-9249-56733E0AC66B}"/>
              </a:ext>
            </a:extLst>
          </p:cNvPr>
          <p:cNvSpPr/>
          <p:nvPr/>
        </p:nvSpPr>
        <p:spPr>
          <a:xfrm>
            <a:off x="798653" y="4665748"/>
            <a:ext cx="3820277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CB28B"/>
              </a:buClr>
            </a:pPr>
            <a:r>
              <a:rPr lang="ru-RU" sz="1600" dirty="0">
                <a:solidFill>
                  <a:srgbClr val="0CB28B"/>
                </a:solidFill>
                <a:latin typeface="Exo 2" pitchFamily="2" charset="0"/>
              </a:rPr>
              <a:t>Настольные системы</a:t>
            </a:r>
          </a:p>
          <a:p>
            <a:pPr>
              <a:buClr>
                <a:srgbClr val="0CB28B"/>
              </a:buClr>
            </a:pPr>
            <a:endParaRPr lang="ru-RU" sz="1600" dirty="0">
              <a:solidFill>
                <a:schemeClr val="bg1"/>
              </a:solidFill>
              <a:latin typeface="Exo 2" pitchFamily="2" charset="0"/>
            </a:endParaRPr>
          </a:p>
          <a:p>
            <a:pPr lvl="3">
              <a:buClr>
                <a:srgbClr val="0CB28B"/>
              </a:buClr>
            </a:pPr>
            <a:r>
              <a:rPr lang="ru-RU" sz="1600" dirty="0">
                <a:solidFill>
                  <a:schemeClr val="bg1"/>
                </a:solidFill>
                <a:latin typeface="Exo 2" pitchFamily="2" charset="0"/>
              </a:rPr>
              <a:t>	Персональные компьютеры</a:t>
            </a:r>
          </a:p>
          <a:p>
            <a:pPr lvl="3">
              <a:buClr>
                <a:srgbClr val="0CB28B"/>
              </a:buClr>
            </a:pPr>
            <a:endParaRPr lang="ru-RU" sz="1600" dirty="0">
              <a:solidFill>
                <a:schemeClr val="bg1"/>
              </a:solidFill>
              <a:latin typeface="Exo 2" pitchFamily="2" charset="0"/>
            </a:endParaRPr>
          </a:p>
          <a:p>
            <a:pPr lvl="3">
              <a:buClr>
                <a:srgbClr val="0CB28B"/>
              </a:buClr>
            </a:pPr>
            <a:r>
              <a:rPr lang="ru-RU" sz="1600" dirty="0">
                <a:solidFill>
                  <a:schemeClr val="bg1"/>
                </a:solidFill>
                <a:latin typeface="Exo 2" pitchFamily="2" charset="0"/>
              </a:rPr>
              <a:t>	Моноблоки</a:t>
            </a:r>
          </a:p>
          <a:p>
            <a:pPr lvl="3">
              <a:buClr>
                <a:srgbClr val="0CB28B"/>
              </a:buClr>
            </a:pPr>
            <a:endParaRPr lang="ru-RU" sz="1600" dirty="0">
              <a:solidFill>
                <a:schemeClr val="bg1"/>
              </a:solidFill>
              <a:latin typeface="Exo 2" pitchFamily="2" charset="0"/>
            </a:endParaRPr>
          </a:p>
          <a:p>
            <a:pPr lvl="3">
              <a:buClr>
                <a:srgbClr val="0CB28B"/>
              </a:buClr>
            </a:pPr>
            <a:r>
              <a:rPr lang="ru-RU" sz="1600" dirty="0">
                <a:solidFill>
                  <a:schemeClr val="bg1"/>
                </a:solidFill>
                <a:latin typeface="Exo 2" pitchFamily="2" charset="0"/>
              </a:rPr>
              <a:t>	Тонкие клиенты</a:t>
            </a:r>
          </a:p>
        </p:txBody>
      </p:sp>
      <p:pic>
        <p:nvPicPr>
          <p:cNvPr id="17" name="object 37">
            <a:extLst>
              <a:ext uri="{FF2B5EF4-FFF2-40B4-BE49-F238E27FC236}">
                <a16:creationId xmlns:a16="http://schemas.microsoft.com/office/drawing/2014/main" id="{BF2808D0-3692-9C4D-825A-F6AAF65E450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0" y="1371600"/>
            <a:ext cx="2970276" cy="3163418"/>
          </a:xfrm>
          <a:prstGeom prst="rect">
            <a:avLst/>
          </a:prstGeom>
        </p:spPr>
      </p:pic>
      <p:pic>
        <p:nvPicPr>
          <p:cNvPr id="18" name="object 4">
            <a:extLst>
              <a:ext uri="{FF2B5EF4-FFF2-40B4-BE49-F238E27FC236}">
                <a16:creationId xmlns:a16="http://schemas.microsoft.com/office/drawing/2014/main" id="{31716CE3-FD37-BF40-B67B-43B78C97FAD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3800" y="1504747"/>
            <a:ext cx="4003548" cy="2897124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F0B2101-B27F-9D44-9A2C-A12F98044E12}"/>
              </a:ext>
            </a:extLst>
          </p:cNvPr>
          <p:cNvSpPr/>
          <p:nvPr/>
        </p:nvSpPr>
        <p:spPr>
          <a:xfrm>
            <a:off x="8001000" y="4753653"/>
            <a:ext cx="219803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CB28B"/>
              </a:buClr>
            </a:pPr>
            <a:r>
              <a:rPr lang="ru-RU" sz="1600" dirty="0">
                <a:solidFill>
                  <a:srgbClr val="0CB28B"/>
                </a:solidFill>
                <a:latin typeface="Exo 2" pitchFamily="2" charset="0"/>
              </a:rPr>
              <a:t>Мобильные системы</a:t>
            </a:r>
          </a:p>
          <a:p>
            <a:pPr>
              <a:buClr>
                <a:srgbClr val="0CB28B"/>
              </a:buClr>
            </a:pPr>
            <a:endParaRPr lang="ru-RU" sz="1600" dirty="0">
              <a:solidFill>
                <a:schemeClr val="bg1"/>
              </a:solidFill>
              <a:latin typeface="Exo 2" pitchFamily="2" charset="0"/>
            </a:endParaRPr>
          </a:p>
          <a:p>
            <a:pPr>
              <a:buClr>
                <a:srgbClr val="0CB28B"/>
              </a:buClr>
            </a:pPr>
            <a:r>
              <a:rPr lang="ru-RU" sz="1600" dirty="0">
                <a:solidFill>
                  <a:schemeClr val="bg1"/>
                </a:solidFill>
                <a:latin typeface="Exo 2" pitchFamily="2" charset="0"/>
              </a:rPr>
              <a:t>	Ноутбуки</a:t>
            </a:r>
          </a:p>
          <a:p>
            <a:pPr>
              <a:buClr>
                <a:srgbClr val="0CB28B"/>
              </a:buClr>
            </a:pPr>
            <a:endParaRPr lang="ru-RU" sz="1600" dirty="0">
              <a:solidFill>
                <a:schemeClr val="bg1"/>
              </a:solidFill>
              <a:latin typeface="Exo 2" pitchFamily="2" charset="0"/>
            </a:endParaRPr>
          </a:p>
          <a:p>
            <a:pPr>
              <a:buClr>
                <a:srgbClr val="0CB28B"/>
              </a:buClr>
            </a:pPr>
            <a:r>
              <a:rPr lang="ru-RU" sz="1600" dirty="0">
                <a:solidFill>
                  <a:schemeClr val="bg1"/>
                </a:solidFill>
                <a:latin typeface="Exo 2" pitchFamily="2" charset="0"/>
              </a:rPr>
              <a:t>	Планшеты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7C4BB03A-E295-FD44-9EEB-DC0E725380A2}"/>
              </a:ext>
            </a:extLst>
          </p:cNvPr>
          <p:cNvSpPr/>
          <p:nvPr/>
        </p:nvSpPr>
        <p:spPr>
          <a:xfrm>
            <a:off x="4702853" y="2321349"/>
            <a:ext cx="2286000" cy="1488651"/>
          </a:xfrm>
          <a:prstGeom prst="roundRect">
            <a:avLst>
              <a:gd name="adj" fmla="val 11199"/>
            </a:avLst>
          </a:prstGeom>
          <a:noFill/>
          <a:ln w="12700">
            <a:solidFill>
              <a:srgbClr val="0CB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8ED9B1-A356-7B4A-8EE3-DCCB3F7075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0400" y="5562600"/>
            <a:ext cx="390968" cy="3909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5B28BF-456E-7845-8861-D1430A9965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3000" y="6077092"/>
            <a:ext cx="381000" cy="381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246F7B-9801-4143-8B0C-AB2E76D1F0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53400" y="5195989"/>
            <a:ext cx="457200" cy="4572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E30DFA-6C87-5547-AAAA-BEEA3ACADE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53400" y="5779315"/>
            <a:ext cx="514350" cy="5143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F949F36-1E72-4E78-B780-77DD7BF3EA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8366" y="5154387"/>
            <a:ext cx="380999" cy="4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48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2279D-90B0-400B-8550-43416A72B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</p:spPr>
        <p:txBody>
          <a:bodyPr/>
          <a:lstStyle/>
          <a:p>
            <a:r>
              <a:rPr lang="ru-RU" dirty="0" err="1">
                <a:latin typeface="Exo 2" pitchFamily="2" charset="-52"/>
              </a:rPr>
              <a:t>Импортозамещение</a:t>
            </a:r>
            <a:endParaRPr lang="ru-RU" dirty="0">
              <a:latin typeface="Exo 2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C083BC-24D9-0347-AAA2-4F6A75AEE875}"/>
              </a:ext>
            </a:extLst>
          </p:cNvPr>
          <p:cNvSpPr/>
          <p:nvPr/>
        </p:nvSpPr>
        <p:spPr>
          <a:xfrm>
            <a:off x="304800" y="3105834"/>
            <a:ext cx="44214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CB28B"/>
                </a:solidFill>
                <a:latin typeface="Exo 2" pitchFamily="2" charset="-52"/>
              </a:rPr>
              <a:t>C</a:t>
            </a:r>
            <a:r>
              <a:rPr lang="ru-RU" sz="3600" dirty="0" err="1">
                <a:solidFill>
                  <a:srgbClr val="0CB28B"/>
                </a:solidFill>
                <a:latin typeface="Exo 2" pitchFamily="2" charset="-52"/>
              </a:rPr>
              <a:t>етевые</a:t>
            </a:r>
            <a:r>
              <a:rPr lang="ru-RU" sz="3600" dirty="0">
                <a:solidFill>
                  <a:srgbClr val="0CB28B"/>
                </a:solidFill>
                <a:latin typeface="Exo 2" pitchFamily="2" charset="-52"/>
              </a:rPr>
              <a:t> решения и</a:t>
            </a:r>
          </a:p>
          <a:p>
            <a:r>
              <a:rPr lang="en-US" sz="3600" dirty="0">
                <a:solidFill>
                  <a:srgbClr val="0CB28B"/>
                </a:solidFill>
                <a:latin typeface="Exo 2" pitchFamily="2" charset="-52"/>
              </a:rPr>
              <a:t>IP </a:t>
            </a:r>
            <a:r>
              <a:rPr lang="ru-RU" sz="3600" dirty="0">
                <a:solidFill>
                  <a:srgbClr val="0CB28B"/>
                </a:solidFill>
                <a:latin typeface="Exo 2" pitchFamily="2" charset="-52"/>
              </a:rPr>
              <a:t>- телефония</a:t>
            </a:r>
            <a:endParaRPr lang="ru-RU" sz="3600" dirty="0">
              <a:solidFill>
                <a:srgbClr val="0CB28B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A40D17-DC07-8C43-9CA4-E4AE2EB96B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r="9375"/>
          <a:stretch/>
        </p:blipFill>
        <p:spPr>
          <a:xfrm>
            <a:off x="6324600" y="-1"/>
            <a:ext cx="5867400" cy="6858000"/>
          </a:xfrm>
          <a:prstGeom prst="rect">
            <a:avLst/>
          </a:prstGeom>
          <a:ln>
            <a:solidFill>
              <a:srgbClr val="0CB28B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04AE1B-ABCD-5E4C-8484-7D8C5920D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175482"/>
            <a:ext cx="1140451" cy="5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65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9B9E3-7AE6-AC4B-BC47-5C42E2197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</p:spPr>
        <p:txBody>
          <a:bodyPr/>
          <a:lstStyle/>
          <a:p>
            <a:r>
              <a:rPr lang="ru-RU" dirty="0" err="1"/>
              <a:t>Элтекс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39AC7-CD06-D748-B35A-A1D37170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9392"/>
            <a:ext cx="1905000" cy="39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E3D1C9-A7A5-7448-80E4-8DF9BF6DE551}"/>
              </a:ext>
            </a:extLst>
          </p:cNvPr>
          <p:cNvSpPr txBox="1"/>
          <p:nvPr/>
        </p:nvSpPr>
        <p:spPr>
          <a:xfrm>
            <a:off x="3048000" y="3810000"/>
            <a:ext cx="48768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 fontAlgn="base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Оборудование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GPON / </a:t>
            </a:r>
            <a:r>
              <a:rPr lang="en-US" sz="1400" dirty="0" err="1">
                <a:solidFill>
                  <a:schemeClr val="bg1"/>
                </a:solidFill>
                <a:latin typeface="Exo 2" pitchFamily="2" charset="0"/>
              </a:rPr>
              <a:t>TurboGEPON</a:t>
            </a:r>
            <a:endParaRPr lang="en-US" sz="1400" dirty="0">
              <a:solidFill>
                <a:schemeClr val="bg1"/>
              </a:solidFill>
              <a:latin typeface="Exo 2" pitchFamily="2" charset="0"/>
            </a:endParaRPr>
          </a:p>
          <a:p>
            <a:pPr marL="171450" indent="-171450" algn="l" fontAlgn="base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Ethernet-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коммутаторы доступа, агрегации</a:t>
            </a:r>
          </a:p>
          <a:p>
            <a:pPr marL="171450" indent="-171450" algn="l" fontAlgn="base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Сервисные маршрутизаторы</a:t>
            </a:r>
          </a:p>
          <a:p>
            <a:pPr marL="171450" indent="-171450" algn="l" fontAlgn="base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Оборудование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Wi-Fi 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и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FBWA Wi-Fi</a:t>
            </a:r>
          </a:p>
          <a:p>
            <a:pPr marL="171450" indent="-171450" algn="l" fontAlgn="base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Программный коммутатор (</a:t>
            </a:r>
            <a:r>
              <a:rPr lang="en-US" sz="1400" dirty="0" err="1">
                <a:solidFill>
                  <a:schemeClr val="bg1"/>
                </a:solidFill>
                <a:latin typeface="Exo 2" pitchFamily="2" charset="0"/>
              </a:rPr>
              <a:t>Softswitch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) 4, 5 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классов</a:t>
            </a:r>
          </a:p>
          <a:p>
            <a:pPr marL="171450" indent="-171450" algn="l" fontAlgn="base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Абонентские и цифровые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VoIP-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шлюзы</a:t>
            </a:r>
          </a:p>
          <a:p>
            <a:pPr marL="171450" indent="-171450" algn="l" fontAlgn="base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Домашние роутеры</a:t>
            </a:r>
          </a:p>
          <a:p>
            <a:pPr marL="171450" indent="-171450" algn="l" fontAlgn="base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IP-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медиацентры (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STB)</a:t>
            </a:r>
          </a:p>
          <a:p>
            <a:pPr marL="171450" indent="-171450" algn="l" fontAlgn="base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Оборудование «Умный дом»</a:t>
            </a:r>
          </a:p>
          <a:p>
            <a:pPr marL="171450" indent="-171450" algn="l" fontAlgn="base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Промышленные контроллеры для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IoT</a:t>
            </a:r>
          </a:p>
          <a:p>
            <a:pPr marL="171450" indent="-171450" algn="l" fontAlgn="base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TDM 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оборудование и т.д.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18C724-F4A9-DC4D-A545-B1C036B20744}"/>
              </a:ext>
            </a:extLst>
          </p:cNvPr>
          <p:cNvSpPr txBox="1"/>
          <p:nvPr/>
        </p:nvSpPr>
        <p:spPr>
          <a:xfrm>
            <a:off x="3048000" y="1676400"/>
            <a:ext cx="755192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ЭЛТЕКС – ведущий российский разработчик и производитель телекоммуникационного оборудования. Основной деятельностью компании является разработка и производство телекоммуникационного и сетевого оборудования, промышленных контроллеров для </a:t>
            </a:r>
            <a:r>
              <a:rPr lang="ru-RU" sz="1400" dirty="0" err="1">
                <a:solidFill>
                  <a:schemeClr val="bg1"/>
                </a:solidFill>
                <a:latin typeface="Exo 2" pitchFamily="2" charset="0"/>
              </a:rPr>
              <a:t>IoT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. </a:t>
            </a:r>
          </a:p>
          <a:p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Практически все выпускаемое ЭЛТЕКС оборудования входит в реестр «Телекоммуникационного оборудования российского производства» Минпромторга России. Собственные лаборатории по разработке программного обеспечения и мощная производственная база обеспечивают комплексность решений и возможность их бесшовной интеграции в инфраструктуру Заказчика.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B710904-7AC9-6E49-9E50-280F71151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341" y="3982697"/>
            <a:ext cx="4032050" cy="228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205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9B9E3-7AE6-AC4B-BC47-5C42E2197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ru-RU" dirty="0"/>
              <a:t>Отечественные разработка и производство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39AC7-CD06-D748-B35A-A1D37170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9392"/>
            <a:ext cx="1905000" cy="39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4">
            <a:extLst>
              <a:ext uri="{FF2B5EF4-FFF2-40B4-BE49-F238E27FC236}">
                <a16:creationId xmlns:a16="http://schemas.microsoft.com/office/drawing/2014/main" id="{6ABAACDB-4403-8D4A-9831-DFD4C0117079}"/>
              </a:ext>
            </a:extLst>
          </p:cNvPr>
          <p:cNvSpPr txBox="1"/>
          <p:nvPr/>
        </p:nvSpPr>
        <p:spPr>
          <a:xfrm>
            <a:off x="3429000" y="1711972"/>
            <a:ext cx="3185003" cy="523220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484C5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Выгодная стоимость оборудования по сравнению с аналогами</a:t>
            </a:r>
            <a:endParaRPr lang="en-US" sz="1400" dirty="0">
              <a:solidFill>
                <a:schemeClr val="bg1"/>
              </a:solidFill>
              <a:latin typeface="Exo 2" pitchFamily="2" charset="0"/>
              <a:cs typeface="Calibri" panose="020F0502020204030204" pitchFamily="34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337514D-048E-984E-926C-07B4D5508BA7}"/>
              </a:ext>
            </a:extLst>
          </p:cNvPr>
          <p:cNvSpPr txBox="1"/>
          <p:nvPr/>
        </p:nvSpPr>
        <p:spPr>
          <a:xfrm>
            <a:off x="3429000" y="2506495"/>
            <a:ext cx="4289328" cy="523220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484C5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Оперативность поставок оборудования – российское производство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311CCF-75CF-D24E-8CFB-6FE35B7884EB}"/>
              </a:ext>
            </a:extLst>
          </p:cNvPr>
          <p:cNvSpPr txBox="1"/>
          <p:nvPr/>
        </p:nvSpPr>
        <p:spPr>
          <a:xfrm>
            <a:off x="8175567" y="1819694"/>
            <a:ext cx="3254433" cy="307777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484C5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Все компоненты сети от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Eltex</a:t>
            </a:r>
            <a:endParaRPr lang="ru-RU" sz="1400" dirty="0">
              <a:solidFill>
                <a:schemeClr val="bg1"/>
              </a:solidFill>
              <a:latin typeface="Exo 2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9AF95254-E97F-2D4F-B1FD-2CAE0EA02625}"/>
              </a:ext>
            </a:extLst>
          </p:cNvPr>
          <p:cNvSpPr txBox="1"/>
          <p:nvPr/>
        </p:nvSpPr>
        <p:spPr>
          <a:xfrm>
            <a:off x="3452606" y="3302458"/>
            <a:ext cx="3538736" cy="523220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484C5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Обучение технических специалистов клиентов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8505B0FA-5FC5-0143-A10C-ABA69B95DF77}"/>
              </a:ext>
            </a:extLst>
          </p:cNvPr>
          <p:cNvSpPr txBox="1"/>
          <p:nvPr/>
        </p:nvSpPr>
        <p:spPr>
          <a:xfrm>
            <a:off x="8175567" y="2506495"/>
            <a:ext cx="3495553" cy="523220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484C5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Высокотехнологичное решение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c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 расширенным функционалом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91DFDA64-51A8-4D48-9987-2F725A3BA8C8}"/>
              </a:ext>
            </a:extLst>
          </p:cNvPr>
          <p:cNvSpPr txBox="1"/>
          <p:nvPr/>
        </p:nvSpPr>
        <p:spPr>
          <a:xfrm>
            <a:off x="8157751" y="3302458"/>
            <a:ext cx="3290063" cy="523220"/>
          </a:xfrm>
          <a:prstGeom prst="rect">
            <a:avLst/>
          </a:prstGeom>
          <a:noFill/>
          <a:effectLst>
            <a:reflection blurRad="1270000" stA="0" dist="1270000" dir="5400000" sy="-100000" algn="bl" rotWithShape="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484C5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Совместимость с оборудованием иностранного производства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5F0BD8-BAE0-1541-9E39-56F98518B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2781" y="2427671"/>
            <a:ext cx="457200" cy="4572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FEA092-C759-C54D-9A72-727E64EA0C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1072" y="1713629"/>
            <a:ext cx="410347" cy="410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F10027-D142-7343-BCFA-636E68C318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85099" y="3304626"/>
            <a:ext cx="367688" cy="3676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40EB94B-B4DE-4344-97D1-208404BA74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07093" y="1789214"/>
            <a:ext cx="311648" cy="31164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6E81C42-0E00-6B49-8E20-C4D8F68425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76613" y="3389451"/>
            <a:ext cx="381000" cy="381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31AC6C3-9F3E-0E45-958F-96E642BD91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71800" y="2589998"/>
            <a:ext cx="381000" cy="381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7F86A57-5533-4646-8D73-EE934DDFB24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7839" b="7345"/>
          <a:stretch/>
        </p:blipFill>
        <p:spPr>
          <a:xfrm>
            <a:off x="4801733" y="4978830"/>
            <a:ext cx="397514" cy="3077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417E8AC-7A79-DF46-A4D5-5A8DCE068A9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9002" b="-2427"/>
          <a:stretch/>
        </p:blipFill>
        <p:spPr>
          <a:xfrm>
            <a:off x="6883550" y="4923217"/>
            <a:ext cx="412690" cy="44562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17F3CB0-167E-F540-84B3-38F7C9359A2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4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177" y="4978830"/>
            <a:ext cx="350470" cy="3847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5D8041B-0EE8-DD4B-AC81-D56699305389}"/>
              </a:ext>
            </a:extLst>
          </p:cNvPr>
          <p:cNvSpPr txBox="1"/>
          <p:nvPr/>
        </p:nvSpPr>
        <p:spPr>
          <a:xfrm>
            <a:off x="5173199" y="4901885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МИНПРОМТОРГ</a:t>
            </a:r>
          </a:p>
          <a:p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РОССИИ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476CD3-7CB0-B04F-A9AA-22ACE7E8756A}"/>
              </a:ext>
            </a:extLst>
          </p:cNvPr>
          <p:cNvSpPr txBox="1"/>
          <p:nvPr/>
        </p:nvSpPr>
        <p:spPr>
          <a:xfrm>
            <a:off x="7296240" y="4901885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МИНКОМСВЯЗЬ</a:t>
            </a:r>
          </a:p>
          <a:p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РОССИИ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86A838-1BAD-0843-881B-A9DD0B0E66B5}"/>
              </a:ext>
            </a:extLst>
          </p:cNvPr>
          <p:cNvSpPr txBox="1"/>
          <p:nvPr/>
        </p:nvSpPr>
        <p:spPr>
          <a:xfrm>
            <a:off x="9601200" y="4822862"/>
            <a:ext cx="220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ru-RU" sz="1200" dirty="0">
                <a:solidFill>
                  <a:schemeClr val="bg1"/>
                </a:solidFill>
                <a:latin typeface="Exo 2" pitchFamily="2" charset="0"/>
                <a:cs typeface="Calibri Light" panose="020F0302020204030204" pitchFamily="34" charset="0"/>
              </a:rPr>
              <a:t>СЕРТИФИКАЦИЯ</a:t>
            </a:r>
          </a:p>
          <a:p>
            <a:pPr>
              <a:buClr>
                <a:schemeClr val="bg1"/>
              </a:buClr>
            </a:pPr>
            <a:r>
              <a:rPr lang="ru-RU" sz="1200" dirty="0">
                <a:solidFill>
                  <a:schemeClr val="bg1"/>
                </a:solidFill>
                <a:latin typeface="Exo 2" pitchFamily="2" charset="0"/>
                <a:cs typeface="Calibri Light" panose="020F0302020204030204" pitchFamily="34" charset="0"/>
              </a:rPr>
              <a:t>ПО ТРАНСПОРТНОЙ </a:t>
            </a:r>
          </a:p>
          <a:p>
            <a:pPr>
              <a:buClr>
                <a:schemeClr val="bg1"/>
              </a:buClr>
            </a:pPr>
            <a:r>
              <a:rPr lang="ru-RU" sz="1200" dirty="0">
                <a:solidFill>
                  <a:schemeClr val="bg1"/>
                </a:solidFill>
                <a:latin typeface="Exo 2" pitchFamily="2" charset="0"/>
                <a:cs typeface="Calibri Light" panose="020F0302020204030204" pitchFamily="34" charset="0"/>
              </a:rPr>
              <a:t>БЕЗОПАСНОСТИ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0CBAD7-796B-A04E-8817-41B90DAB3930}"/>
              </a:ext>
            </a:extLst>
          </p:cNvPr>
          <p:cNvSpPr txBox="1"/>
          <p:nvPr/>
        </p:nvSpPr>
        <p:spPr>
          <a:xfrm>
            <a:off x="4694802" y="5408124"/>
            <a:ext cx="2002714" cy="576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buClr>
                <a:schemeClr val="bg1"/>
              </a:buClr>
            </a:pPr>
            <a:r>
              <a:rPr lang="ru-RU" sz="10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Статус отечественного производителя в </a:t>
            </a:r>
            <a:r>
              <a:rPr lang="ru-RU" sz="1000" dirty="0" err="1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Минпромторг</a:t>
            </a:r>
            <a:endParaRPr lang="ru-RU" sz="1000" dirty="0">
              <a:solidFill>
                <a:schemeClr val="bg1"/>
              </a:solidFill>
              <a:latin typeface="Exo 2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BC9390-C4B4-BA4D-A984-2DF8A64BA1B2}"/>
              </a:ext>
            </a:extLst>
          </p:cNvPr>
          <p:cNvSpPr txBox="1"/>
          <p:nvPr/>
        </p:nvSpPr>
        <p:spPr>
          <a:xfrm>
            <a:off x="6883549" y="5427715"/>
            <a:ext cx="1965395" cy="57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buClr>
                <a:schemeClr val="bg1"/>
              </a:buClr>
            </a:pPr>
            <a:r>
              <a:rPr lang="ru-RU" sz="10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Программные решения  включены в реестр ПО </a:t>
            </a:r>
            <a:r>
              <a:rPr lang="ru-RU" sz="1000" dirty="0" err="1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Минкомсвязи</a:t>
            </a:r>
            <a:endParaRPr lang="ru-RU" sz="1000" dirty="0">
              <a:solidFill>
                <a:schemeClr val="bg1"/>
              </a:solidFill>
              <a:latin typeface="Exo 2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6236E1-30FC-274F-8A33-08C876539C53}"/>
              </a:ext>
            </a:extLst>
          </p:cNvPr>
          <p:cNvSpPr txBox="1"/>
          <p:nvPr/>
        </p:nvSpPr>
        <p:spPr>
          <a:xfrm>
            <a:off x="9168114" y="5526987"/>
            <a:ext cx="2809858" cy="909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buClr>
                <a:schemeClr val="bg1"/>
              </a:buClr>
            </a:pPr>
            <a:r>
              <a:rPr lang="ru-RU" sz="10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Сертификаты  ФСТЭК:</a:t>
            </a:r>
          </a:p>
          <a:p>
            <a:pPr>
              <a:lnSpc>
                <a:spcPts val="1300"/>
              </a:lnSpc>
              <a:buClr>
                <a:schemeClr val="bg1"/>
              </a:buClr>
            </a:pPr>
            <a:r>
              <a:rPr lang="ru-RU" sz="10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Класс защиты – 4 тип «А» *</a:t>
            </a:r>
          </a:p>
          <a:p>
            <a:pPr>
              <a:lnSpc>
                <a:spcPts val="1300"/>
              </a:lnSpc>
              <a:buClr>
                <a:schemeClr val="bg1"/>
              </a:buClr>
            </a:pPr>
            <a:endParaRPr lang="ru-RU" sz="1000" dirty="0">
              <a:solidFill>
                <a:schemeClr val="bg1"/>
              </a:solidFill>
              <a:latin typeface="Exo 2" pitchFamily="2" charset="0"/>
              <a:cs typeface="Calibri" panose="020F0502020204030204" pitchFamily="34" charset="0"/>
            </a:endParaRPr>
          </a:p>
          <a:p>
            <a:pPr>
              <a:lnSpc>
                <a:spcPts val="1300"/>
              </a:lnSpc>
              <a:buClr>
                <a:schemeClr val="bg1"/>
              </a:buClr>
            </a:pPr>
            <a:r>
              <a:rPr lang="ru-RU" sz="10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*Сервисные маршрутизаторы ESR, модели: 20, 21, 100, 200, 1000, 1500, 1511</a:t>
            </a: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4A48AE40-5DD7-6A45-9F65-7D62B5338497}"/>
              </a:ext>
            </a:extLst>
          </p:cNvPr>
          <p:cNvSpPr txBox="1">
            <a:spLocks/>
          </p:cNvSpPr>
          <p:nvPr/>
        </p:nvSpPr>
        <p:spPr>
          <a:xfrm>
            <a:off x="2598104" y="4923822"/>
            <a:ext cx="1703410" cy="571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 Light" panose="020F0302020204030204" pitchFamily="34" charset="0"/>
              </a:rPr>
              <a:t>СЕРТИФИКАТЫ:</a:t>
            </a:r>
          </a:p>
        </p:txBody>
      </p:sp>
      <p:sp>
        <p:nvSpPr>
          <p:cNvPr id="41" name="Открывающая квадратная скобка 40">
            <a:extLst>
              <a:ext uri="{FF2B5EF4-FFF2-40B4-BE49-F238E27FC236}">
                <a16:creationId xmlns:a16="http://schemas.microsoft.com/office/drawing/2014/main" id="{9701B30B-ADC4-8E48-8E07-D379458F87D7}"/>
              </a:ext>
            </a:extLst>
          </p:cNvPr>
          <p:cNvSpPr/>
          <p:nvPr/>
        </p:nvSpPr>
        <p:spPr>
          <a:xfrm>
            <a:off x="2362201" y="4622809"/>
            <a:ext cx="9439506" cy="1917528"/>
          </a:xfrm>
          <a:prstGeom prst="leftBracket">
            <a:avLst/>
          </a:prstGeom>
          <a:ln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E1D95D5-FA71-244D-A5D7-C27F5216886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51042" y="5368839"/>
            <a:ext cx="523819" cy="52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21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4D3CBC3-F762-0C4B-932C-569C1D5D3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882"/>
            <a:ext cx="11761224" cy="7957919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406401" y="1397002"/>
            <a:ext cx="11330447" cy="4891735"/>
          </a:xfrm>
          <a:custGeom>
            <a:avLst/>
            <a:gdLst/>
            <a:ahLst/>
            <a:cxnLst/>
            <a:rect l="l" t="t" r="r" b="b"/>
            <a:pathLst>
              <a:path w="7139305" h="3494404">
                <a:moveTo>
                  <a:pt x="7138924" y="0"/>
                </a:moveTo>
                <a:lnTo>
                  <a:pt x="0" y="0"/>
                </a:lnTo>
                <a:lnTo>
                  <a:pt x="0" y="3494062"/>
                </a:lnTo>
                <a:lnTo>
                  <a:pt x="7138924" y="3494062"/>
                </a:lnTo>
                <a:lnTo>
                  <a:pt x="7138924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BB28B"/>
            </a:solidFill>
          </a:ln>
        </p:spPr>
        <p:txBody>
          <a:bodyPr wrap="square" lIns="0" tIns="0" rIns="0" bIns="0" rtlCol="0"/>
          <a:lstStyle/>
          <a:p>
            <a:endParaRPr sz="1587" dirty="0"/>
          </a:p>
        </p:txBody>
      </p:sp>
      <p:sp>
        <p:nvSpPr>
          <p:cNvPr id="16" name="object 16"/>
          <p:cNvSpPr txBox="1"/>
          <p:nvPr/>
        </p:nvSpPr>
        <p:spPr>
          <a:xfrm>
            <a:off x="633976" y="530925"/>
            <a:ext cx="8306824" cy="525522"/>
          </a:xfrm>
          <a:prstGeom prst="rect">
            <a:avLst/>
          </a:prstGeom>
          <a:ln w="9525">
            <a:noFill/>
          </a:ln>
        </p:spPr>
        <p:txBody>
          <a:bodyPr vert="horz" wrap="square" lIns="0" tIns="195383" rIns="0" bIns="0" rtlCol="0" anchor="ctr">
            <a:spAutoFit/>
          </a:bodyPr>
          <a:lstStyle/>
          <a:p>
            <a:pPr marR="25750">
              <a:spcBef>
                <a:spcPts val="1539"/>
              </a:spcBef>
            </a:pPr>
            <a:r>
              <a:rPr sz="2133" dirty="0">
                <a:solidFill>
                  <a:schemeClr val="bg1"/>
                </a:solidFill>
                <a:latin typeface="Exo 2" pitchFamily="2" charset="0"/>
                <a:cs typeface="Exo2-Light"/>
              </a:rPr>
              <a:t>ОФИЦИАЛЬНЫЙ</a:t>
            </a:r>
            <a:r>
              <a:rPr sz="2133" spc="-17" dirty="0">
                <a:solidFill>
                  <a:schemeClr val="bg1"/>
                </a:solidFill>
                <a:latin typeface="Exo 2" pitchFamily="2" charset="0"/>
                <a:cs typeface="Exo2-Light"/>
              </a:rPr>
              <a:t> </a:t>
            </a:r>
            <a:r>
              <a:rPr sz="2133" dirty="0">
                <a:solidFill>
                  <a:schemeClr val="bg1"/>
                </a:solidFill>
                <a:latin typeface="Exo 2" pitchFamily="2" charset="0"/>
                <a:cs typeface="Exo2-Light"/>
              </a:rPr>
              <a:t>ПАРТНЕР</a:t>
            </a:r>
            <a:r>
              <a:rPr sz="2133" spc="-17" dirty="0">
                <a:solidFill>
                  <a:schemeClr val="bg1"/>
                </a:solidFill>
                <a:latin typeface="Exo 2" pitchFamily="2" charset="0"/>
                <a:cs typeface="Exo2-Light"/>
              </a:rPr>
              <a:t> </a:t>
            </a:r>
            <a:r>
              <a:rPr sz="2133" b="1" spc="-9" dirty="0">
                <a:solidFill>
                  <a:schemeClr val="bg1"/>
                </a:solidFill>
                <a:latin typeface="Exo 2" pitchFamily="2" charset="0"/>
                <a:cs typeface="Exo 2 Semi Bold"/>
              </a:rPr>
              <a:t>БОЛЕЕ</a:t>
            </a:r>
            <a:r>
              <a:rPr sz="2133" b="1" spc="-13" dirty="0">
                <a:solidFill>
                  <a:schemeClr val="bg1"/>
                </a:solidFill>
                <a:latin typeface="Exo 2" pitchFamily="2" charset="0"/>
                <a:cs typeface="Exo 2 Semi Bold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Exo 2" pitchFamily="2" charset="0"/>
                <a:cs typeface="Exo 2 Semi Bold"/>
              </a:rPr>
              <a:t>100 </a:t>
            </a:r>
            <a:r>
              <a:rPr sz="2133" b="1" spc="-4" dirty="0">
                <a:solidFill>
                  <a:schemeClr val="bg1"/>
                </a:solidFill>
                <a:latin typeface="Exo 2" pitchFamily="2" charset="0"/>
                <a:cs typeface="Exo2-Light"/>
              </a:rPr>
              <a:t>РОССИЙСКИХ</a:t>
            </a:r>
            <a:r>
              <a:rPr sz="2133" b="1" spc="-13" dirty="0">
                <a:solidFill>
                  <a:schemeClr val="bg1"/>
                </a:solidFill>
                <a:latin typeface="Exo 2" pitchFamily="2" charset="0"/>
                <a:cs typeface="Exo2-Light"/>
              </a:rPr>
              <a:t> </a:t>
            </a:r>
            <a:r>
              <a:rPr sz="2133" b="1" spc="-4" dirty="0">
                <a:solidFill>
                  <a:schemeClr val="bg1"/>
                </a:solidFill>
                <a:latin typeface="Exo 2" pitchFamily="2" charset="0"/>
                <a:cs typeface="Exo2-Light"/>
              </a:rPr>
              <a:t>ВЕНДОРОВ</a:t>
            </a:r>
            <a:endParaRPr lang="en-US" sz="2133" b="1" spc="-4" dirty="0">
              <a:solidFill>
                <a:schemeClr val="bg1"/>
              </a:solidFill>
              <a:latin typeface="Exo 2" pitchFamily="2" charset="0"/>
              <a:cs typeface="Exo2-Light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834A371-6D9C-9645-807B-E46813E1F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786840"/>
            <a:ext cx="1016000" cy="2973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FDDDA77-9D99-874B-B0FF-850DC1999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0800" y="1676402"/>
            <a:ext cx="1270000" cy="42333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89C7FE5-927C-7341-A4E2-F200B5673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38401" y="1624323"/>
            <a:ext cx="1070801" cy="61410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454886E-5406-8A40-903C-D33F01141C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16" y="1733577"/>
            <a:ext cx="765883" cy="33652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43773D5-78F1-2A42-975D-37AA96DC3E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7090" y="2306451"/>
            <a:ext cx="1828801" cy="477079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21D11021-AC0A-AB42-8D05-98BA094AAC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33170" y="1733576"/>
            <a:ext cx="1641231" cy="308608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85A73809-C1C6-F24F-8A5C-EB7455CDF2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76633" y="2306451"/>
            <a:ext cx="1828801" cy="431109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7B9375A8-73A9-CD41-A42D-860E583C07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92763" y="2343536"/>
            <a:ext cx="2773439" cy="235037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28F5478E-FC91-164E-B682-CDC40F6B19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43354" y="2240655"/>
            <a:ext cx="946133" cy="812704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C7C692B9-31BF-0941-915C-C57CF82628E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87" y="2983092"/>
            <a:ext cx="1337733" cy="338667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93AB53F8-E95A-1E43-A630-4975DEDA99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781" y="2983093"/>
            <a:ext cx="1636419" cy="245463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E7A55ED3-6953-D046-829B-8D1FDA962E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21" y="3007518"/>
            <a:ext cx="1520279" cy="245461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74167FB7-3443-E14A-A3CD-D7F3422A037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897" y="2886744"/>
            <a:ext cx="812960" cy="433579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2E8436F6-FF92-1044-8B8A-4340BDF0E4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57" y="3580580"/>
            <a:ext cx="1198691" cy="235037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543D8CC0-D552-6E48-94F2-A0F5241234D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01" y="3551426"/>
            <a:ext cx="1325531" cy="387463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97FE6DA7-C713-6646-9BD4-BA4C7A223CC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3" y="3404537"/>
            <a:ext cx="1602428" cy="438332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BB2F21CC-C514-4348-96F2-473E75FB27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981949" y="3567514"/>
            <a:ext cx="1575256" cy="438332"/>
          </a:xfrm>
          <a:prstGeom prst="rect">
            <a:avLst/>
          </a:prstGeom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57B813FB-2771-9240-A972-6126CC68AD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937301" y="3670047"/>
            <a:ext cx="2193448" cy="140605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B2B3284B-BCDA-8E45-94FB-2ED7A6214A2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07746" y="4240712"/>
            <a:ext cx="708839" cy="524725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3F209CB4-B48E-E644-BA97-03A4E764C7F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00" y="4112894"/>
            <a:ext cx="1264405" cy="676105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705D2A30-C956-1940-BB7B-B38D32846A9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985592" y="4131589"/>
            <a:ext cx="920480" cy="651224"/>
          </a:xfrm>
          <a:prstGeom prst="rect">
            <a:avLst/>
          </a:prstGeom>
        </p:spPr>
      </p:pic>
      <p:pic>
        <p:nvPicPr>
          <p:cNvPr id="159" name="Рисунок 158">
            <a:extLst>
              <a:ext uri="{FF2B5EF4-FFF2-40B4-BE49-F238E27FC236}">
                <a16:creationId xmlns:a16="http://schemas.microsoft.com/office/drawing/2014/main" id="{EBE75C80-A7C9-3147-98D7-B4C16BE74B4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36" y="3918327"/>
            <a:ext cx="1595141" cy="1191552"/>
          </a:xfrm>
          <a:prstGeom prst="rect">
            <a:avLst/>
          </a:prstGeom>
        </p:spPr>
      </p:pic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C22EE80F-3AAE-D949-8C1F-521F805904C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08936" y="4130669"/>
            <a:ext cx="1431865" cy="443676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29981B01-0863-F349-A950-5F6565C57C94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629308" y="5546039"/>
            <a:ext cx="1595141" cy="473603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6DFE248A-F21F-B94B-8802-381EDC73D1D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137208" y="4977921"/>
            <a:ext cx="1696769" cy="438332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69840A4-FDF4-FE44-90FF-DEF9DB2AFA0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414379" y="4965968"/>
            <a:ext cx="1672024" cy="3762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F093D8-28FF-CA43-8610-239E1A0BE38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529158" y="2788847"/>
            <a:ext cx="702156" cy="4065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B4BC9B-E2B4-0548-B6E2-9A0BE01C576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94" y="1786840"/>
            <a:ext cx="1248935" cy="2973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4F9BE4-0D02-4143-9131-9E426CC8FD9A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9629159" y="4240712"/>
            <a:ext cx="1410747" cy="3206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CA4D2D-25A7-524C-A83B-8257CAB28701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7556061" y="4986431"/>
            <a:ext cx="3431308" cy="3130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44038C-94E4-B149-9570-6B87B8EFAF5E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17" y="5545881"/>
            <a:ext cx="1644921" cy="4739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ABD202-AFBB-9F40-BC2D-E80A65941C47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17" y="4948078"/>
            <a:ext cx="759804" cy="3704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33EBF9B-2FAA-4E41-9824-961CC8CD5CB4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25" y="5626303"/>
            <a:ext cx="1367801" cy="31307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03227A7-2422-6C46-A95D-C31DADF4AFF6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417" y="5546482"/>
            <a:ext cx="579583" cy="47271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08965"/>
            <a:ext cx="340516" cy="310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81384" y="5410200"/>
            <a:ext cx="4852616" cy="1031051"/>
          </a:xfrm>
          <a:prstGeom prst="rect">
            <a:avLst/>
          </a:prstGeom>
          <a:noFill/>
        </p:spPr>
        <p:txBody>
          <a:bodyPr wrap="square" numCol="1" spcCol="0" rtlCol="0">
            <a:spAutoFit/>
          </a:bodyPr>
          <a:lstStyle/>
          <a:p>
            <a:pPr marL="179996" indent="-179996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Обнаружение и предотвращение атак на сеть</a:t>
            </a:r>
          </a:p>
          <a:p>
            <a:pPr marL="179996" indent="-179996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Гибкая настройка источников правил позволяет загружать сигнатуры в формате правил </a:t>
            </a:r>
            <a:r>
              <a:rPr lang="ru-RU" sz="1400" dirty="0" err="1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Suricata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 как из глобальной, так и из внутренней сети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5" y="2191050"/>
            <a:ext cx="4852616" cy="31782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FE648-E981-B24F-A81B-9F9685F31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984" y="1371600"/>
            <a:ext cx="4852616" cy="601006"/>
          </a:xfrm>
        </p:spPr>
        <p:txBody>
          <a:bodyPr/>
          <a:lstStyle/>
          <a:p>
            <a:r>
              <a:rPr lang="ru-RU" sz="1600" dirty="0">
                <a:ea typeface="PT Sans" pitchFamily="34" charset="-52"/>
                <a:cs typeface="Calibri" panose="020F0502020204030204" pitchFamily="34" charset="0"/>
              </a:rPr>
              <a:t>Построение </a:t>
            </a:r>
            <a:r>
              <a:rPr lang="ru-RU" sz="1600" dirty="0"/>
              <a:t>защищенной сетевой инфраструктуры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2457E5-7A13-0F44-AE3A-83307E17B2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191050"/>
            <a:ext cx="4648200" cy="2177022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9E8A824-8A95-6147-8294-0112ADA4B6CA}"/>
              </a:ext>
            </a:extLst>
          </p:cNvPr>
          <p:cNvSpPr txBox="1">
            <a:spLocks/>
          </p:cNvSpPr>
          <p:nvPr/>
        </p:nvSpPr>
        <p:spPr>
          <a:xfrm>
            <a:off x="6405613" y="1371600"/>
            <a:ext cx="4114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CB28B"/>
                </a:solidFill>
                <a:latin typeface="Exo 2" pitchFamily="2" charset="0"/>
                <a:ea typeface="+mj-ea"/>
                <a:cs typeface="Arial"/>
              </a:defRPr>
            </a:lvl1pPr>
          </a:lstStyle>
          <a:p>
            <a:r>
              <a:rPr lang="ru-RU" sz="1600" dirty="0"/>
              <a:t>Организация высокопроизводительного кластера на базе </a:t>
            </a:r>
            <a:r>
              <a:rPr lang="en-US" sz="1600" dirty="0"/>
              <a:t>ESR</a:t>
            </a:r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213E46-7B8D-A94C-887B-58DFD9CC414D}"/>
              </a:ext>
            </a:extLst>
          </p:cNvPr>
          <p:cNvSpPr txBox="1"/>
          <p:nvPr/>
        </p:nvSpPr>
        <p:spPr>
          <a:xfrm>
            <a:off x="6405613" y="4963923"/>
            <a:ext cx="5410200" cy="1477328"/>
          </a:xfrm>
          <a:prstGeom prst="rect">
            <a:avLst/>
          </a:prstGeom>
          <a:noFill/>
        </p:spPr>
        <p:txBody>
          <a:bodyPr wrap="square" numCol="1" spcCol="0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spc="-4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Объединение нескольких ESR в одно логическое устройство </a:t>
            </a:r>
          </a:p>
          <a:p>
            <a:pPr marL="285750" indent="-285750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spc="-4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Повышение производительности узла</a:t>
            </a:r>
          </a:p>
          <a:p>
            <a:pPr marL="285750" indent="-285750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spc="-4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Администрирование через единый командный интерфейс </a:t>
            </a:r>
          </a:p>
          <a:p>
            <a:pPr marL="285750" indent="-285750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spc="-4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Легкое масштабирование решения </a:t>
            </a:r>
          </a:p>
          <a:p>
            <a:pPr marL="285750" indent="-285750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spc="-4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Повышенная отказоустойчивость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A6D8F3D-057B-384F-A13A-2640C081D6EF}"/>
              </a:ext>
            </a:extLst>
          </p:cNvPr>
          <p:cNvSpPr txBox="1">
            <a:spLocks/>
          </p:cNvSpPr>
          <p:nvPr/>
        </p:nvSpPr>
        <p:spPr>
          <a:xfrm>
            <a:off x="457200" y="250233"/>
            <a:ext cx="10058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CB28B"/>
                </a:solidFill>
                <a:latin typeface="Exo 2" pitchFamily="2" charset="0"/>
                <a:ea typeface="+mj-ea"/>
                <a:cs typeface="Arial"/>
              </a:defRPr>
            </a:lvl1pPr>
          </a:lstStyle>
          <a:p>
            <a:pPr>
              <a:spcBef>
                <a:spcPct val="0"/>
              </a:spcBef>
            </a:pPr>
            <a:r>
              <a:rPr lang="ru-RU" dirty="0"/>
              <a:t>Сетевые решения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38DD21A-6A04-8E41-B4EE-7102517A0D8D}"/>
              </a:ext>
            </a:extLst>
          </p:cNvPr>
          <p:cNvCxnSpPr>
            <a:cxnSpLocks/>
          </p:cNvCxnSpPr>
          <p:nvPr/>
        </p:nvCxnSpPr>
        <p:spPr>
          <a:xfrm>
            <a:off x="6096000" y="1371600"/>
            <a:ext cx="0" cy="5257800"/>
          </a:xfrm>
          <a:prstGeom prst="line">
            <a:avLst/>
          </a:prstGeom>
          <a:ln>
            <a:solidFill>
              <a:srgbClr val="0CB2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516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>
            <a:extLst>
              <a:ext uri="{FF2B5EF4-FFF2-40B4-BE49-F238E27FC236}">
                <a16:creationId xmlns:a16="http://schemas.microsoft.com/office/drawing/2014/main" id="{B5B8BF98-5D4B-034E-9859-4F58F86BCF24}"/>
              </a:ext>
            </a:extLst>
          </p:cNvPr>
          <p:cNvSpPr/>
          <p:nvPr/>
        </p:nvSpPr>
        <p:spPr>
          <a:xfrm>
            <a:off x="6972947" y="1881689"/>
            <a:ext cx="1209651" cy="1209651"/>
          </a:xfrm>
          <a:prstGeom prst="ellipse">
            <a:avLst/>
          </a:prstGeom>
          <a:solidFill>
            <a:srgbClr val="0CB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324ABCD-CFA0-674B-9178-CD78C2CA7E62}"/>
              </a:ext>
            </a:extLst>
          </p:cNvPr>
          <p:cNvSpPr/>
          <p:nvPr/>
        </p:nvSpPr>
        <p:spPr>
          <a:xfrm>
            <a:off x="7017769" y="2122665"/>
            <a:ext cx="1124127" cy="402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200"/>
              </a:lnSpc>
            </a:pPr>
            <a:r>
              <a:rPr lang="ru-RU" sz="1200" b="1" dirty="0">
                <a:solidFill>
                  <a:schemeClr val="bg1"/>
                </a:solidFill>
                <a:latin typeface="Exo 2" pitchFamily="2" charset="0"/>
              </a:rPr>
              <a:t>Доступно</a:t>
            </a:r>
          </a:p>
          <a:p>
            <a:pPr algn="ctr" fontAlgn="base">
              <a:lnSpc>
                <a:spcPts val="1200"/>
              </a:lnSpc>
            </a:pPr>
            <a:r>
              <a:rPr lang="ru-RU" sz="1200" b="1" dirty="0">
                <a:solidFill>
                  <a:schemeClr val="bg1"/>
                </a:solidFill>
                <a:latin typeface="Exo 2" pitchFamily="2" charset="0"/>
              </a:rPr>
              <a:t>для теста</a:t>
            </a:r>
            <a:endParaRPr lang="en-US" sz="1200" b="1" dirty="0">
              <a:solidFill>
                <a:schemeClr val="bg1"/>
              </a:solidFill>
              <a:latin typeface="Exo 2" pitchFamily="2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08965"/>
            <a:ext cx="340516" cy="310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FE648-E981-B24F-A81B-9F9685F31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371600"/>
            <a:ext cx="4852616" cy="246221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1600" dirty="0"/>
              <a:t>Построение защищенной филиальной сети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9E8A824-8A95-6147-8294-0112ADA4B6CA}"/>
              </a:ext>
            </a:extLst>
          </p:cNvPr>
          <p:cNvSpPr txBox="1">
            <a:spLocks/>
          </p:cNvSpPr>
          <p:nvPr/>
        </p:nvSpPr>
        <p:spPr>
          <a:xfrm>
            <a:off x="6494335" y="1371600"/>
            <a:ext cx="41148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CB28B"/>
                </a:solidFill>
                <a:latin typeface="Exo 2" pitchFamily="2" charset="0"/>
                <a:ea typeface="+mj-ea"/>
                <a:cs typeface="Arial"/>
              </a:defRPr>
            </a:lvl1pPr>
          </a:lstStyle>
          <a:p>
            <a:pPr>
              <a:buClr>
                <a:srgbClr val="0070C0"/>
              </a:buClr>
            </a:pPr>
            <a:r>
              <a:rPr lang="ru-RU" sz="1600" dirty="0">
                <a:ea typeface="PT Sans" pitchFamily="34" charset="-52"/>
                <a:cs typeface="Calibri" panose="020F0502020204030204" pitchFamily="34" charset="0"/>
              </a:rPr>
              <a:t>Система управления </a:t>
            </a:r>
            <a:r>
              <a:rPr lang="en-US" sz="1600" dirty="0">
                <a:ea typeface="PT Sans" pitchFamily="34" charset="-52"/>
                <a:cs typeface="Calibri" panose="020F0502020204030204" pitchFamily="34" charset="0"/>
              </a:rPr>
              <a:t>ECCM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A6D8F3D-057B-384F-A13A-2640C081D6EF}"/>
              </a:ext>
            </a:extLst>
          </p:cNvPr>
          <p:cNvSpPr txBox="1">
            <a:spLocks/>
          </p:cNvSpPr>
          <p:nvPr/>
        </p:nvSpPr>
        <p:spPr>
          <a:xfrm>
            <a:off x="457200" y="250233"/>
            <a:ext cx="10058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CB28B"/>
                </a:solidFill>
                <a:latin typeface="Exo 2" pitchFamily="2" charset="0"/>
                <a:ea typeface="+mj-ea"/>
                <a:cs typeface="Arial"/>
              </a:defRPr>
            </a:lvl1pPr>
          </a:lstStyle>
          <a:p>
            <a:pPr>
              <a:spcBef>
                <a:spcPct val="0"/>
              </a:spcBef>
            </a:pPr>
            <a:r>
              <a:rPr lang="ru-RU" dirty="0"/>
              <a:t>Сетевые решения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B03A76-0B66-DE45-9158-365C76D2F814}"/>
              </a:ext>
            </a:extLst>
          </p:cNvPr>
          <p:cNvSpPr txBox="1"/>
          <p:nvPr/>
        </p:nvSpPr>
        <p:spPr>
          <a:xfrm>
            <a:off x="226968" y="5181600"/>
            <a:ext cx="2821032" cy="1323439"/>
          </a:xfrm>
          <a:prstGeom prst="rect">
            <a:avLst/>
          </a:prstGeom>
          <a:noFill/>
        </p:spPr>
        <p:txBody>
          <a:bodyPr wrap="square" numCol="1" spcCol="0" rtlCol="0">
            <a:spAutoFit/>
          </a:bodyPr>
          <a:lstStyle/>
          <a:p>
            <a:pPr marL="179996" indent="-179996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Функциональность «Все в одном»</a:t>
            </a:r>
          </a:p>
          <a:p>
            <a:pPr marL="179996" indent="-179996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Мультифункциональный сервисный маршрутизатор</a:t>
            </a:r>
          </a:p>
          <a:p>
            <a:pPr marL="179996" indent="-179996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Сертифицированный VPN шлюз</a:t>
            </a:r>
          </a:p>
          <a:p>
            <a:pPr marL="179996" indent="-179996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Сертифицированный межсетевой экран</a:t>
            </a:r>
          </a:p>
          <a:p>
            <a:pPr marL="179996" indent="-179996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Отказоустойчивость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EF5849-7A04-9E4A-9674-866D98F83C3B}"/>
              </a:ext>
            </a:extLst>
          </p:cNvPr>
          <p:cNvSpPr txBox="1"/>
          <p:nvPr/>
        </p:nvSpPr>
        <p:spPr>
          <a:xfrm>
            <a:off x="76200" y="4566513"/>
            <a:ext cx="5792832" cy="461665"/>
          </a:xfrm>
          <a:prstGeom prst="rect">
            <a:avLst/>
          </a:prstGeom>
          <a:noFill/>
        </p:spPr>
        <p:txBody>
          <a:bodyPr wrap="square" numCol="1" spcCol="0" rtlCol="0">
            <a:spAutoFit/>
          </a:bodyPr>
          <a:lstStyle/>
          <a:p>
            <a:pPr marL="88898"/>
            <a:r>
              <a:rPr lang="ru-RU" sz="1200" dirty="0">
                <a:solidFill>
                  <a:srgbClr val="0CB28B"/>
                </a:solidFill>
                <a:latin typeface="Exo 2" pitchFamily="2" charset="0"/>
                <a:cs typeface="Calibri" panose="020F0502020204030204" pitchFamily="34" charset="0"/>
              </a:rPr>
              <a:t>Построение защищенных сетей любой топологии: точка-точка, звезда, иерархическое дерево, частично- и </a:t>
            </a:r>
            <a:r>
              <a:rPr lang="ru-RU" sz="1200" dirty="0" err="1">
                <a:solidFill>
                  <a:srgbClr val="0CB28B"/>
                </a:solidFill>
                <a:latin typeface="Exo 2" pitchFamily="2" charset="0"/>
                <a:cs typeface="Calibri" panose="020F0502020204030204" pitchFamily="34" charset="0"/>
              </a:rPr>
              <a:t>полносвязная</a:t>
            </a:r>
            <a:r>
              <a:rPr lang="ru-RU" sz="1200" dirty="0">
                <a:solidFill>
                  <a:srgbClr val="0CB28B"/>
                </a:solidFill>
                <a:latin typeface="Exo 2" pitchFamily="2" charset="0"/>
                <a:cs typeface="Calibri" panose="020F0502020204030204" pitchFamily="34" charset="0"/>
              </a:rPr>
              <a:t> топология и др.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F6953B-AB41-B34C-9182-6ABF510A4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38" y="1881689"/>
            <a:ext cx="4114800" cy="264375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669F0E-2192-3C4C-A546-9A72313EC608}"/>
              </a:ext>
            </a:extLst>
          </p:cNvPr>
          <p:cNvSpPr/>
          <p:nvPr/>
        </p:nvSpPr>
        <p:spPr>
          <a:xfrm>
            <a:off x="3119373" y="5181600"/>
            <a:ext cx="28956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996" indent="-179996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Расширенный набор функций уровня L2</a:t>
            </a:r>
          </a:p>
          <a:p>
            <a:pPr marL="179996" indent="-179996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Поддержка всех протоколов и сервисов уровня L3</a:t>
            </a:r>
          </a:p>
          <a:p>
            <a:pPr marL="179996" indent="-179996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Интерфейсы RJ45, SFP, SFP+</a:t>
            </a:r>
          </a:p>
          <a:p>
            <a:pPr marL="179996" indent="-179996">
              <a:spcAft>
                <a:spcPts val="600"/>
              </a:spcAft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Удобное управление: CLI, С-Терра КП 4.2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C525A8-8160-9A4B-B913-DD89663AB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992" y="2526205"/>
            <a:ext cx="1369594" cy="1805589"/>
          </a:xfrm>
          <a:prstGeom prst="rect">
            <a:avLst/>
          </a:prstGeom>
          <a:effectLst>
            <a:outerShdw dist="127000" dir="8400000" algn="ctr" rotWithShape="0">
              <a:srgbClr val="3484C5">
                <a:alpha val="40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F490E6-C9A1-404A-9643-9A6FD1FE61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62" y="1899013"/>
            <a:ext cx="3700783" cy="1786786"/>
          </a:xfrm>
          <a:prstGeom prst="rect">
            <a:avLst/>
          </a:prstGeom>
          <a:effectLst>
            <a:outerShdw blurRad="50800" dist="63500" dir="10800000" algn="r" rotWithShape="0">
              <a:prstClr val="black">
                <a:alpha val="23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391848-618F-F649-A6A4-52C8FFA8EA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611" y="2897269"/>
            <a:ext cx="3700783" cy="1833324"/>
          </a:xfrm>
          <a:prstGeom prst="rect">
            <a:avLst/>
          </a:prstGeom>
          <a:effectLst>
            <a:outerShdw blurRad="50800" dist="114300" dir="7920000" algn="ctr" rotWithShape="0">
              <a:schemeClr val="tx1">
                <a:alpha val="16000"/>
              </a:schemeClr>
            </a:outerShdw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6249D19-54F6-6744-82DD-11BD303B5931}"/>
              </a:ext>
            </a:extLst>
          </p:cNvPr>
          <p:cNvSpPr/>
          <p:nvPr/>
        </p:nvSpPr>
        <p:spPr>
          <a:xfrm>
            <a:off x="6494335" y="5163234"/>
            <a:ext cx="2657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0CB28B"/>
                </a:solidFill>
                <a:latin typeface="Exo 2" pitchFamily="2" charset="0"/>
              </a:rPr>
              <a:t>ЦЕНТРАЛИЗОВАННАЯ СИСТЕМА УПРАВЛЕНИЯ СЕТЕВЫМ ОБОРУДОВАНИЕМ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E6CFF051-6E0C-3248-9FAD-C1CA6E562B32}"/>
              </a:ext>
            </a:extLst>
          </p:cNvPr>
          <p:cNvSpPr txBox="1">
            <a:spLocks/>
          </p:cNvSpPr>
          <p:nvPr/>
        </p:nvSpPr>
        <p:spPr>
          <a:xfrm>
            <a:off x="9067800" y="5163234"/>
            <a:ext cx="2895600" cy="1092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79384" indent="-179384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Мониторинг и управление</a:t>
            </a:r>
          </a:p>
          <a:p>
            <a:pPr marL="179384" indent="-179384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Работа с группами устройств</a:t>
            </a:r>
          </a:p>
          <a:p>
            <a:pPr marL="179384" indent="-179384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Удобный графический интерфейс</a:t>
            </a:r>
            <a:endParaRPr lang="en-US" sz="1200" dirty="0">
              <a:solidFill>
                <a:schemeClr val="bg1"/>
              </a:solidFill>
              <a:latin typeface="Exo 2" pitchFamily="2" charset="0"/>
              <a:cs typeface="Calibri" panose="020F0502020204030204" pitchFamily="34" charset="0"/>
            </a:endParaRPr>
          </a:p>
          <a:p>
            <a:pPr marL="179384" indent="-179384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Построение карты сети </a:t>
            </a:r>
            <a:endParaRPr lang="en-US" sz="1200" dirty="0">
              <a:solidFill>
                <a:schemeClr val="bg1"/>
              </a:solidFill>
              <a:latin typeface="Exo 2" pitchFamily="2" charset="0"/>
              <a:cs typeface="Calibri" panose="020F050202020403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8AC5697-605B-7046-A1C6-DB3A5FC8825F}"/>
              </a:ext>
            </a:extLst>
          </p:cNvPr>
          <p:cNvCxnSpPr>
            <a:cxnSpLocks/>
          </p:cNvCxnSpPr>
          <p:nvPr/>
        </p:nvCxnSpPr>
        <p:spPr>
          <a:xfrm>
            <a:off x="6096000" y="1371600"/>
            <a:ext cx="0" cy="5257800"/>
          </a:xfrm>
          <a:prstGeom prst="line">
            <a:avLst/>
          </a:prstGeom>
          <a:ln>
            <a:solidFill>
              <a:srgbClr val="0CB2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917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7B901-E972-1943-8E9A-C496031CBC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АО Научно-производственное предприятие «Полигон» </a:t>
            </a:r>
          </a:p>
        </p:txBody>
      </p:sp>
      <p:pic>
        <p:nvPicPr>
          <p:cNvPr id="3" name="Picture 4" descr="Производство телекоммуникационного оборудования">
            <a:extLst>
              <a:ext uri="{FF2B5EF4-FFF2-40B4-BE49-F238E27FC236}">
                <a16:creationId xmlns:a16="http://schemas.microsoft.com/office/drawing/2014/main" id="{698322CF-785F-3042-B250-6D5CD091F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2103699" cy="61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1369D-556D-4444-A2DE-2DC202707DE2}"/>
              </a:ext>
            </a:extLst>
          </p:cNvPr>
          <p:cNvSpPr txBox="1"/>
          <p:nvPr/>
        </p:nvSpPr>
        <p:spPr>
          <a:xfrm>
            <a:off x="3810000" y="2057400"/>
            <a:ext cx="899880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АО Научно-производственное предприятие «Полигон» производит высокотехнологичное радиоэлектронное и телекоммуникационное оборудование для нужд операторов связи, ведомственных структур, органов государственной власти и других заказчиков. </a:t>
            </a:r>
          </a:p>
          <a:p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Оборудование обладает статусом «Телекоммуникационного оборудования российского происхождения».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020550-D09F-EB4B-A18A-5B5B5F3E395C}"/>
              </a:ext>
            </a:extLst>
          </p:cNvPr>
          <p:cNvSpPr txBox="1"/>
          <p:nvPr/>
        </p:nvSpPr>
        <p:spPr>
          <a:xfrm>
            <a:off x="3818822" y="3421650"/>
            <a:ext cx="761837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Статус отечественного производителя (приказ Минпромторга) </a:t>
            </a:r>
          </a:p>
          <a:p>
            <a:pPr marL="285750" indent="-285750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Система менеджмента качества, соответствующая требованиям ГОСТ ISO 9001-2011 и международным требованиям ISO 9001:2008 </a:t>
            </a:r>
          </a:p>
          <a:p>
            <a:pPr marL="285750" indent="-285750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Сертификаты ССС, ГОСТ Р </a:t>
            </a:r>
          </a:p>
          <a:p>
            <a:pPr marL="285750" indent="-285750">
              <a:buClr>
                <a:srgbClr val="0CB28B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Возможность получения сертификатов ФСТЭК </a:t>
            </a:r>
          </a:p>
        </p:txBody>
      </p:sp>
    </p:spTree>
    <p:extLst>
      <p:ext uri="{BB962C8B-B14F-4D97-AF65-F5344CB8AC3E}">
        <p14:creationId xmlns:p14="http://schemas.microsoft.com/office/powerpoint/2010/main" val="712362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91E43-4E4E-F240-B09C-0BAFF9CE84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Сетевые решения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0533D8-8781-864A-AAE3-03EDD5B8F49B}"/>
              </a:ext>
            </a:extLst>
          </p:cNvPr>
          <p:cNvSpPr txBox="1"/>
          <p:nvPr/>
        </p:nvSpPr>
        <p:spPr>
          <a:xfrm>
            <a:off x="8458200" y="4237721"/>
            <a:ext cx="28194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Гарантийный срок – 5 лет</a:t>
            </a:r>
            <a:endParaRPr lang="en-US" sz="1400" dirty="0">
              <a:solidFill>
                <a:schemeClr val="bg1"/>
              </a:solidFill>
              <a:effectLst/>
              <a:latin typeface="Exo 2" pitchFamily="2" charset="0"/>
            </a:endParaRPr>
          </a:p>
          <a:p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Служба технической поддержки</a:t>
            </a:r>
            <a:endParaRPr lang="en-US" sz="1400" dirty="0">
              <a:solidFill>
                <a:schemeClr val="bg1"/>
              </a:solidFill>
              <a:latin typeface="Exo 2" pitchFamily="2" charset="0"/>
            </a:endParaRPr>
          </a:p>
          <a:p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Обучающие курсы для технических специалистов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B3241350-4C43-704E-83C6-90AA4416F15C}"/>
              </a:ext>
            </a:extLst>
          </p:cNvPr>
          <p:cNvSpPr txBox="1">
            <a:spLocks/>
          </p:cNvSpPr>
          <p:nvPr/>
        </p:nvSpPr>
        <p:spPr>
          <a:xfrm>
            <a:off x="7873215" y="3564256"/>
            <a:ext cx="28194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 baseline="0">
                <a:solidFill>
                  <a:schemeClr val="bg2"/>
                </a:solidFill>
                <a:latin typeface="Exo 2" panose="00000500000000000000" pitchFamily="2" charset="-52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bg1"/>
                </a:solidFill>
              </a:rPr>
              <a:t>Сервисное обслуживание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91FBD3-742C-F84F-B5B4-353A81983FB4}"/>
              </a:ext>
            </a:extLst>
          </p:cNvPr>
          <p:cNvSpPr/>
          <p:nvPr/>
        </p:nvSpPr>
        <p:spPr>
          <a:xfrm>
            <a:off x="1438054" y="1121748"/>
            <a:ext cx="6420293" cy="5218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>
                <a:srgbClr val="0CB28B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Коммутаторы </a:t>
            </a:r>
            <a:r>
              <a:rPr lang="ru-RU" sz="1400" dirty="0" err="1">
                <a:solidFill>
                  <a:schemeClr val="bg1"/>
                </a:solidFill>
                <a:latin typeface="Exo 2" pitchFamily="2" charset="0"/>
              </a:rPr>
              <a:t>Ethernet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 (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L2/L3, Stack, 10G, PoE/PoE+), 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в том числе промышленного использования (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IP30, Industrial, HSR/PRP, IEC 61850)</a:t>
            </a:r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  <a:p>
            <a:pPr algn="l">
              <a:lnSpc>
                <a:spcPct val="150000"/>
              </a:lnSpc>
              <a:buClr>
                <a:srgbClr val="0CB28B"/>
              </a:buClr>
            </a:pPr>
            <a:endParaRPr lang="en-US" sz="1400" dirty="0">
              <a:solidFill>
                <a:schemeClr val="bg1"/>
              </a:solidFill>
              <a:latin typeface="Exo 2" pitchFamily="2" charset="0"/>
            </a:endParaRPr>
          </a:p>
          <a:p>
            <a:pPr algn="l">
              <a:lnSpc>
                <a:spcPct val="150000"/>
              </a:lnSpc>
              <a:buClr>
                <a:srgbClr val="0CB28B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Оптические мультиплексоры (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PDH, 56xE1, 2.5G, BERT)</a:t>
            </a:r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  <a:p>
            <a:pPr algn="l">
              <a:lnSpc>
                <a:spcPct val="150000"/>
              </a:lnSpc>
              <a:buClr>
                <a:srgbClr val="0CB28B"/>
              </a:buClr>
            </a:pPr>
            <a:endParaRPr lang="en-US" sz="1400" dirty="0">
              <a:solidFill>
                <a:schemeClr val="bg1"/>
              </a:solidFill>
              <a:latin typeface="Exo 2" pitchFamily="2" charset="0"/>
            </a:endParaRPr>
          </a:p>
          <a:p>
            <a:pPr algn="l">
              <a:lnSpc>
                <a:spcPct val="150000"/>
              </a:lnSpc>
              <a:buClr>
                <a:srgbClr val="0CB28B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Шлюзы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TDM over IP (</a:t>
            </a:r>
            <a:r>
              <a:rPr lang="en-US" sz="1400" dirty="0" err="1">
                <a:solidFill>
                  <a:schemeClr val="bg1"/>
                </a:solidFill>
                <a:latin typeface="Exo 2" pitchFamily="2" charset="0"/>
              </a:rPr>
              <a:t>SATop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Exo 2" pitchFamily="2" charset="0"/>
              </a:rPr>
              <a:t>CESoPSN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, PWE3)</a:t>
            </a:r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  <a:p>
            <a:pPr algn="l">
              <a:lnSpc>
                <a:spcPct val="150000"/>
              </a:lnSpc>
              <a:buClr>
                <a:srgbClr val="0CB28B"/>
              </a:buClr>
            </a:pPr>
            <a:endParaRPr lang="en-US" sz="1400" dirty="0">
              <a:solidFill>
                <a:schemeClr val="bg1"/>
              </a:solidFill>
              <a:latin typeface="Exo 2" pitchFamily="2" charset="0"/>
            </a:endParaRPr>
          </a:p>
          <a:p>
            <a:pPr algn="l">
              <a:lnSpc>
                <a:spcPct val="150000"/>
              </a:lnSpc>
              <a:buClr>
                <a:srgbClr val="0CB28B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Аппаратура резервирования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E1 (G.703, 1+1, Primary/Backup)</a:t>
            </a:r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  <a:p>
            <a:pPr algn="l">
              <a:lnSpc>
                <a:spcPct val="150000"/>
              </a:lnSpc>
              <a:buClr>
                <a:srgbClr val="0CB28B"/>
              </a:buClr>
            </a:pPr>
            <a:endParaRPr lang="en-US" sz="1400" dirty="0">
              <a:solidFill>
                <a:schemeClr val="bg1"/>
              </a:solidFill>
              <a:latin typeface="Exo 2" pitchFamily="2" charset="0"/>
            </a:endParaRPr>
          </a:p>
          <a:p>
            <a:pPr algn="l">
              <a:lnSpc>
                <a:spcPct val="150000"/>
              </a:lnSpc>
              <a:buClr>
                <a:srgbClr val="0CB28B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Мосты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Ethernet over E1 (HDLC, Trunk)</a:t>
            </a:r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  <a:p>
            <a:pPr algn="l">
              <a:lnSpc>
                <a:spcPct val="150000"/>
              </a:lnSpc>
              <a:buClr>
                <a:srgbClr val="0CB28B"/>
              </a:buClr>
            </a:pPr>
            <a:endParaRPr lang="en-US" sz="1400" dirty="0">
              <a:solidFill>
                <a:schemeClr val="bg1"/>
              </a:solidFill>
              <a:latin typeface="Exo 2" pitchFamily="2" charset="0"/>
            </a:endParaRPr>
          </a:p>
          <a:p>
            <a:pPr algn="l">
              <a:lnSpc>
                <a:spcPct val="150000"/>
              </a:lnSpc>
              <a:buClr>
                <a:srgbClr val="0CB28B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Серверы интерфейсов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RS-232/485</a:t>
            </a:r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  <a:p>
            <a:pPr algn="l">
              <a:lnSpc>
                <a:spcPct val="150000"/>
              </a:lnSpc>
              <a:buClr>
                <a:srgbClr val="0CB28B"/>
              </a:buClr>
            </a:pPr>
            <a:endParaRPr lang="en-US" sz="1400" dirty="0">
              <a:solidFill>
                <a:schemeClr val="bg1"/>
              </a:solidFill>
              <a:latin typeface="Exo 2" pitchFamily="2" charset="0"/>
            </a:endParaRPr>
          </a:p>
          <a:p>
            <a:pPr algn="l">
              <a:lnSpc>
                <a:spcPct val="150000"/>
              </a:lnSpc>
              <a:buClr>
                <a:srgbClr val="0CB28B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Устройства доступа к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E1 (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ТЧ,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</a:rPr>
              <a:t>FXO/FXS)</a:t>
            </a:r>
            <a:endParaRPr lang="ru-RU" sz="1400" dirty="0">
              <a:solidFill>
                <a:schemeClr val="bg1"/>
              </a:solidFill>
              <a:latin typeface="Exo 2" pitchFamily="2" charset="0"/>
            </a:endParaRPr>
          </a:p>
          <a:p>
            <a:pPr algn="l">
              <a:lnSpc>
                <a:spcPct val="150000"/>
              </a:lnSpc>
              <a:buClr>
                <a:srgbClr val="0CB28B"/>
              </a:buClr>
            </a:pPr>
            <a:endParaRPr lang="en-US" sz="1400" dirty="0">
              <a:solidFill>
                <a:schemeClr val="bg1"/>
              </a:solidFill>
              <a:latin typeface="Exo 2" pitchFamily="2" charset="0"/>
            </a:endParaRPr>
          </a:p>
          <a:p>
            <a:pPr algn="l">
              <a:lnSpc>
                <a:spcPct val="150000"/>
              </a:lnSpc>
              <a:buClr>
                <a:srgbClr val="0CB28B"/>
              </a:buClr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</a:rPr>
              <a:t>Специальное программное обеспечение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602891C6-6E38-784D-92B3-4DCDBD8E6CE5}"/>
              </a:ext>
            </a:extLst>
          </p:cNvPr>
          <p:cNvSpPr/>
          <p:nvPr/>
        </p:nvSpPr>
        <p:spPr>
          <a:xfrm>
            <a:off x="7543800" y="3180207"/>
            <a:ext cx="3886200" cy="3159764"/>
          </a:xfrm>
          <a:prstGeom prst="roundRect">
            <a:avLst>
              <a:gd name="adj" fmla="val 10057"/>
            </a:avLst>
          </a:prstGeom>
          <a:noFill/>
          <a:ln w="9525">
            <a:solidFill>
              <a:srgbClr val="0CB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C37775-DB82-818B-340B-2A21A3CB8A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752" y="2029858"/>
            <a:ext cx="381000" cy="381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A4C78F-F072-1A56-8E8C-6EF990F124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006" y="4583152"/>
            <a:ext cx="466493" cy="4664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89FE544-E361-97F5-C88A-C9791FE472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7006" y="5922664"/>
            <a:ext cx="466493" cy="46649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3B6C7E8-174C-AE80-FD01-8E6D9FA42E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652" y="5257554"/>
            <a:ext cx="457200" cy="4572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1B8626E-D002-B6FE-9543-0287B7B32C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8143" y="2755987"/>
            <a:ext cx="424219" cy="42421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49D612B-FA29-4CC5-2070-EE245F7FF4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7006" y="3884799"/>
            <a:ext cx="466493" cy="46649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E2F13AC-3C10-6E53-D3A1-29F68AAE88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7006" y="3348519"/>
            <a:ext cx="466493" cy="46649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89F3A07-511F-A017-B812-E12098DF11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1653" y="1143246"/>
            <a:ext cx="466493" cy="46649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192FE60-C5D7-D905-A65D-23620550C1E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56804" y="4225633"/>
            <a:ext cx="348996" cy="34899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586C1DD-965C-BE88-7703-12E5AEE1048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967773" y="5406979"/>
            <a:ext cx="381000" cy="381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ACA694A-5E77-92C5-5BFD-57E5476C770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956395" y="4776639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92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91E43-4E4E-F240-B09C-0BAFF9CE84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Сетевые решения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8889581-4767-8844-A0A7-B0BF961541FB}"/>
              </a:ext>
            </a:extLst>
          </p:cNvPr>
          <p:cNvSpPr/>
          <p:nvPr/>
        </p:nvSpPr>
        <p:spPr>
          <a:xfrm>
            <a:off x="457200" y="838200"/>
            <a:ext cx="2900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CB28B"/>
                </a:solidFill>
                <a:latin typeface="Exo 2" pitchFamily="2" charset="0"/>
              </a:rPr>
              <a:t>Ориентировочное соответствие</a:t>
            </a:r>
          </a:p>
        </p:txBody>
      </p:sp>
      <p:sp>
        <p:nvSpPr>
          <p:cNvPr id="11" name="Подзаголовок 9">
            <a:extLst>
              <a:ext uri="{FF2B5EF4-FFF2-40B4-BE49-F238E27FC236}">
                <a16:creationId xmlns:a16="http://schemas.microsoft.com/office/drawing/2014/main" id="{279F6C7E-2ED1-3843-A5BC-14C32F9FAC37}"/>
              </a:ext>
            </a:extLst>
          </p:cNvPr>
          <p:cNvSpPr txBox="1">
            <a:spLocks/>
          </p:cNvSpPr>
          <p:nvPr/>
        </p:nvSpPr>
        <p:spPr>
          <a:xfrm>
            <a:off x="500875" y="3886200"/>
            <a:ext cx="35814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 baseline="0">
                <a:solidFill>
                  <a:schemeClr val="bg2"/>
                </a:solidFill>
                <a:latin typeface="Exo 2" panose="00000500000000000000" pitchFamily="2" charset="-52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rgbClr val="0CB28B"/>
                </a:solidFill>
              </a:rPr>
              <a:t>Совместимость с системами управления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63273F81-9A46-E9F8-9BAE-E81B66E97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505505"/>
              </p:ext>
            </p:extLst>
          </p:nvPr>
        </p:nvGraphicFramePr>
        <p:xfrm>
          <a:off x="500875" y="1339456"/>
          <a:ext cx="11190249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065">
                  <a:extLst>
                    <a:ext uri="{9D8B030D-6E8A-4147-A177-3AD203B41FA5}">
                      <a16:colId xmlns:a16="http://schemas.microsoft.com/office/drawing/2014/main" val="1166452670"/>
                    </a:ext>
                  </a:extLst>
                </a:gridCol>
                <a:gridCol w="1747660">
                  <a:extLst>
                    <a:ext uri="{9D8B030D-6E8A-4147-A177-3AD203B41FA5}">
                      <a16:colId xmlns:a16="http://schemas.microsoft.com/office/drawing/2014/main" val="3649288959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1147798244"/>
                    </a:ext>
                  </a:extLst>
                </a:gridCol>
                <a:gridCol w="1483038">
                  <a:extLst>
                    <a:ext uri="{9D8B030D-6E8A-4147-A177-3AD203B41FA5}">
                      <a16:colId xmlns:a16="http://schemas.microsoft.com/office/drawing/2014/main" val="3417939338"/>
                    </a:ext>
                  </a:extLst>
                </a:gridCol>
                <a:gridCol w="2130886">
                  <a:extLst>
                    <a:ext uri="{9D8B030D-6E8A-4147-A177-3AD203B41FA5}">
                      <a16:colId xmlns:a16="http://schemas.microsoft.com/office/drawing/2014/main" val="921137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Exo 2" pitchFamily="2" charset="0"/>
                        </a:rPr>
                        <a:t>Тип оборудования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Exo 2" pitchFamily="2" charset="0"/>
                        </a:rPr>
                        <a:t>Huawei Technologies</a:t>
                      </a:r>
                      <a:endParaRPr lang="ru-RU" sz="1200" dirty="0"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Exo 2" pitchFamily="2" charset="0"/>
                        </a:rPr>
                        <a:t>Cisco Systems</a:t>
                      </a:r>
                      <a:endParaRPr lang="ru-RU" sz="1200" dirty="0"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Exo 2" pitchFamily="2" charset="0"/>
                        </a:rPr>
                        <a:t>Junlper</a:t>
                      </a:r>
                      <a:endParaRPr lang="ru-RU" sz="1200" dirty="0"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Exo 2" pitchFamily="2" charset="0"/>
                        </a:rPr>
                        <a:t>НПП Полигон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B2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846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Коммутаторы доступа с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1G Uplink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S2300/2700,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S3300/3700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Catalyst 2960+, 2960X, 2960XR, 3560V2, 3560X, 3750V2, 3750X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EX2200, EX3200, EX4200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Арлан-3424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FE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1079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Коммутаторы доступа с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1G Uplink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и поддержкой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PoE/PoE+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S2300/2700-PWR,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S3300/3700-PWR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Catalyst 2960+, 2960X, 2960XR, 3560V2, 3560X, 3750V2, 3750X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EX2200, EX3200, EX4200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Арлан-3424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PFE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 Арлан-3448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PFE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383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Коммутаторы доступа с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10GE Uplink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S5300/5700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Catalyst 2960X, 2960XR, 3560X, 3750X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EX3200, EX3300, EX4200, EX4300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Арлан-3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212GE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 Арлан-34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24GE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Арлан-3448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GE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96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Коммутаторы доступа с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10G Uplink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и поддержкой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PoE/PoE+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S5300/5700-PWR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Catalyst 2960X, 2960XR, 3560X, 3750X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EX3200, EX3300, EX4200, EX4300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Арлан-34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24PGE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 Арлан-3448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PGE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814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Коммутаторы агрегации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GE + 10G Uplink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S5300/5700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Catalyst 3560X, 3750X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EX4200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Арлан-3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212GE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 Арлан-34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24GE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err="1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Арлан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-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3448GE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7124"/>
                  </a:ext>
                </a:extLst>
              </a:tr>
            </a:tbl>
          </a:graphicData>
        </a:graphic>
      </p:graphicFrame>
      <p:graphicFrame>
        <p:nvGraphicFramePr>
          <p:cNvPr id="4" name="Таблица 13">
            <a:extLst>
              <a:ext uri="{FF2B5EF4-FFF2-40B4-BE49-F238E27FC236}">
                <a16:creationId xmlns:a16="http://schemas.microsoft.com/office/drawing/2014/main" id="{D5CC3A40-1EE2-4C3D-2CD5-2E4BA15C6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550939"/>
              </p:ext>
            </p:extLst>
          </p:nvPr>
        </p:nvGraphicFramePr>
        <p:xfrm>
          <a:off x="500875" y="4357904"/>
          <a:ext cx="11188390" cy="2313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531">
                  <a:extLst>
                    <a:ext uri="{9D8B030D-6E8A-4147-A177-3AD203B41FA5}">
                      <a16:colId xmlns:a16="http://schemas.microsoft.com/office/drawing/2014/main" val="4083372960"/>
                    </a:ext>
                  </a:extLst>
                </a:gridCol>
                <a:gridCol w="2412721">
                  <a:extLst>
                    <a:ext uri="{9D8B030D-6E8A-4147-A177-3AD203B41FA5}">
                      <a16:colId xmlns:a16="http://schemas.microsoft.com/office/drawing/2014/main" val="1646403806"/>
                    </a:ext>
                  </a:extLst>
                </a:gridCol>
                <a:gridCol w="1378698">
                  <a:extLst>
                    <a:ext uri="{9D8B030D-6E8A-4147-A177-3AD203B41FA5}">
                      <a16:colId xmlns:a16="http://schemas.microsoft.com/office/drawing/2014/main" val="4193777500"/>
                    </a:ext>
                  </a:extLst>
                </a:gridCol>
                <a:gridCol w="4825440">
                  <a:extLst>
                    <a:ext uri="{9D8B030D-6E8A-4147-A177-3AD203B41FA5}">
                      <a16:colId xmlns:a16="http://schemas.microsoft.com/office/drawing/2014/main" val="2665265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Exo 2" pitchFamily="2" charset="0"/>
                        </a:rPr>
                        <a:t>Производитель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Exo 2" pitchFamily="2" charset="0"/>
                        </a:rPr>
                        <a:t>Наименование системы управления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Exo 2" pitchFamily="2" charset="0"/>
                        </a:rPr>
                        <a:t>Версия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Exo 2" pitchFamily="2" charset="0"/>
                        </a:rPr>
                        <a:t>Возможность интеграции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B2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863447"/>
                  </a:ext>
                </a:extLst>
              </a:tr>
              <a:tr h="55684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Cisco Systems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Prime Infrastructure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2.1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Поддерживается обнаружение и мониторинг устройств в объеме параметров согласно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RFC 1213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921163"/>
                  </a:ext>
                </a:extLst>
              </a:tr>
              <a:tr h="48622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Huawei Technologies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iManager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 U2000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V200R014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Поддерживается обнаружение и мониторинг основных параметров устройств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974144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Juniper Networks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Junos Space Network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Management Platform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14.1P1.9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Возможность постановки на мониторинг как 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Generic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устройство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122240"/>
                  </a:ext>
                </a:extLst>
              </a:tr>
              <a:tr h="34866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Транссеть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ЕСМУ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-</a:t>
                      </a:r>
                      <a:endParaRPr lang="ru-RU" sz="1000" dirty="0">
                        <a:solidFill>
                          <a:schemeClr val="bg1"/>
                        </a:solidFill>
                        <a:latin typeface="Exo 2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/>
                          </a:solidFill>
                          <a:latin typeface="Exo 2" pitchFamily="2" charset="0"/>
                        </a:rPr>
                        <a:t>Возможность интеграции подтверждена производителем по результатам испытаний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349804"/>
                  </a:ext>
                </a:extLst>
              </a:tr>
            </a:tbl>
          </a:graphicData>
        </a:graphic>
      </p:graphicFrame>
      <p:sp>
        <p:nvSpPr>
          <p:cNvPr id="14" name="Подзаголовок 9">
            <a:extLst>
              <a:ext uri="{FF2B5EF4-FFF2-40B4-BE49-F238E27FC236}">
                <a16:creationId xmlns:a16="http://schemas.microsoft.com/office/drawing/2014/main" id="{2FBA40EA-EA9F-85C3-0F7B-F62FF8FF1E78}"/>
              </a:ext>
            </a:extLst>
          </p:cNvPr>
          <p:cNvSpPr txBox="1">
            <a:spLocks/>
          </p:cNvSpPr>
          <p:nvPr/>
        </p:nvSpPr>
        <p:spPr>
          <a:xfrm>
            <a:off x="4495800" y="3947756"/>
            <a:ext cx="532915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 baseline="0">
                <a:solidFill>
                  <a:schemeClr val="bg2"/>
                </a:solidFill>
                <a:latin typeface="Exo 2" panose="00000500000000000000" pitchFamily="2" charset="-52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rgbClr val="0CB28B"/>
                </a:solidFill>
              </a:rPr>
              <a:t>Поддержка коммутаторов серии Арлан-3000 различными системами 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446783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9B9E3-7AE6-AC4B-BC47-5C42E2197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</p:spPr>
        <p:txBody>
          <a:bodyPr/>
          <a:lstStyle/>
          <a:p>
            <a:pPr>
              <a:buClr>
                <a:srgbClr val="0070C0"/>
              </a:buClr>
            </a:pPr>
            <a:r>
              <a:rPr lang="en-US" dirty="0">
                <a:ea typeface="PT Sans" pitchFamily="34" charset="-52"/>
                <a:cs typeface="Calibri" panose="020F0502020204030204" pitchFamily="34" charset="0"/>
              </a:rPr>
              <a:t>IP-</a:t>
            </a:r>
            <a:r>
              <a:rPr lang="ru-RU" dirty="0">
                <a:ea typeface="PT Sans" pitchFamily="34" charset="-52"/>
                <a:cs typeface="Calibri" panose="020F0502020204030204" pitchFamily="34" charset="0"/>
              </a:rPr>
              <a:t>телефон </a:t>
            </a:r>
            <a:r>
              <a:rPr lang="en-US" dirty="0">
                <a:ea typeface="PT Sans" pitchFamily="34" charset="-52"/>
                <a:cs typeface="Calibri" panose="020F0502020204030204" pitchFamily="34" charset="0"/>
              </a:rPr>
              <a:t>VP-1</a:t>
            </a:r>
            <a:r>
              <a:rPr lang="ru-RU" dirty="0">
                <a:ea typeface="PT Sans" pitchFamily="34" charset="-52"/>
                <a:cs typeface="Calibri" panose="020F0502020204030204" pitchFamily="34" charset="0"/>
              </a:rPr>
              <a:t>5</a:t>
            </a:r>
            <a:r>
              <a:rPr lang="en-US" dirty="0">
                <a:ea typeface="PT Sans" pitchFamily="34" charset="-52"/>
                <a:cs typeface="Calibri" panose="020F0502020204030204" pitchFamily="34" charset="0"/>
              </a:rPr>
              <a:t> </a:t>
            </a:r>
            <a:r>
              <a:rPr lang="ru-RU" dirty="0">
                <a:ea typeface="PT Sans" pitchFamily="34" charset="-52"/>
                <a:cs typeface="Calibri" panose="020F0502020204030204" pitchFamily="34" charset="0"/>
              </a:rPr>
              <a:t>(</a:t>
            </a:r>
            <a:r>
              <a:rPr lang="en-US" dirty="0">
                <a:ea typeface="PT Sans" pitchFamily="34" charset="-52"/>
                <a:cs typeface="Calibri" panose="020F0502020204030204" pitchFamily="34" charset="0"/>
              </a:rPr>
              <a:t>P</a:t>
            </a:r>
            <a:r>
              <a:rPr lang="ru-RU" dirty="0">
                <a:ea typeface="PT Sans" pitchFamily="34" charset="-52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F7F8DDF-6099-F792-1650-1B7D4EFE62D1}"/>
              </a:ext>
            </a:extLst>
          </p:cNvPr>
          <p:cNvSpPr/>
          <p:nvPr/>
        </p:nvSpPr>
        <p:spPr>
          <a:xfrm>
            <a:off x="885118" y="1564286"/>
            <a:ext cx="5180691" cy="1815882"/>
          </a:xfrm>
          <a:prstGeom prst="rect">
            <a:avLst/>
          </a:prstGeom>
          <a:effectLst/>
        </p:spPr>
        <p:txBody>
          <a:bodyPr wrap="square" lIns="72000">
            <a:spAutoFit/>
          </a:bodyPr>
          <a:lstStyle/>
          <a:p>
            <a:pPr marL="285750" indent="-285750">
              <a:buClr>
                <a:srgbClr val="0CB28B"/>
              </a:buCl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2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SIP-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аккаунта</a:t>
            </a:r>
          </a:p>
          <a:p>
            <a:pPr marL="285750" indent="-285750">
              <a:buClr>
                <a:srgbClr val="0CB28B"/>
              </a:buCl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Поддержка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TR-069 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и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DHCP</a:t>
            </a:r>
          </a:p>
          <a:p>
            <a:pPr marL="285750" indent="-285750">
              <a:buClr>
                <a:srgbClr val="0CB28B"/>
              </a:buCl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До 4-х резервных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SIP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-серверов</a:t>
            </a:r>
          </a:p>
          <a:p>
            <a:pPr marL="285750" indent="-285750">
              <a:buClr>
                <a:srgbClr val="0CB28B"/>
              </a:buCl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Поддержка работы без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SIP-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сервера</a:t>
            </a:r>
          </a:p>
          <a:p>
            <a:pPr marL="285750" indent="-285750">
              <a:buClr>
                <a:srgbClr val="0CB28B"/>
              </a:buCl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Телефонная книга на 200 номеров</a:t>
            </a:r>
          </a:p>
          <a:p>
            <a:pPr marL="285750" indent="-285750">
              <a:buClr>
                <a:srgbClr val="0CB28B"/>
              </a:buCl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Возможность загрузки </a:t>
            </a:r>
            <a:r>
              <a:rPr lang="ru-RU" sz="1400" dirty="0" err="1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рингтонов</a:t>
            </a:r>
            <a:endParaRPr lang="ru-RU" sz="1400" dirty="0">
              <a:solidFill>
                <a:schemeClr val="bg1"/>
              </a:solidFill>
              <a:latin typeface="Exo 2" pitchFamily="2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CB28B"/>
              </a:buCl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Поддержка работы в режиме дистанционного пульта</a:t>
            </a:r>
            <a:endParaRPr lang="en-US" sz="1400" dirty="0">
              <a:solidFill>
                <a:schemeClr val="bg1"/>
              </a:solidFill>
              <a:latin typeface="Exo 2" pitchFamily="2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CB28B"/>
              </a:buClr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Поддержка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bridge</a:t>
            </a:r>
            <a:endParaRPr lang="ru-RU" sz="1400" dirty="0">
              <a:solidFill>
                <a:schemeClr val="bg1"/>
              </a:solidFill>
              <a:latin typeface="Exo 2" pitchFamily="2" charset="0"/>
              <a:cs typeface="Calibri" panose="020F050202020403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9CCD0D2-756D-1408-C326-B1F77F38A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1" r="23498"/>
          <a:stretch/>
        </p:blipFill>
        <p:spPr>
          <a:xfrm>
            <a:off x="6375065" y="762000"/>
            <a:ext cx="2922189" cy="3334504"/>
          </a:xfrm>
          <a:prstGeom prst="rect">
            <a:avLst/>
          </a:prstGeom>
          <a:effectLst>
            <a:outerShdw dist="127000" dir="8400000" algn="ctr" rotWithShape="0">
              <a:srgbClr val="3484C5">
                <a:alpha val="40000"/>
              </a:srgbClr>
            </a:outerShdw>
          </a:effectLst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28982D82-06F4-D796-FF16-3C8F1A876DAD}"/>
              </a:ext>
            </a:extLst>
          </p:cNvPr>
          <p:cNvSpPr/>
          <p:nvPr/>
        </p:nvSpPr>
        <p:spPr>
          <a:xfrm>
            <a:off x="650181" y="4994319"/>
            <a:ext cx="5315233" cy="1600438"/>
          </a:xfrm>
          <a:prstGeom prst="rect">
            <a:avLst/>
          </a:prstGeom>
          <a:effectLst/>
        </p:spPr>
        <p:txBody>
          <a:bodyPr wrap="square" lIns="72000">
            <a:spAutoFit/>
          </a:bodyPr>
          <a:lstStyle/>
          <a:p>
            <a:pPr marL="285750" indent="-285750" fontAlgn="base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Удержание вызова (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Call Hold)</a:t>
            </a:r>
          </a:p>
          <a:p>
            <a:pPr marL="285750" indent="-285750" fontAlgn="base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Перевод вызова (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Call Transfer)</a:t>
            </a:r>
          </a:p>
          <a:p>
            <a:pPr marL="285750" indent="-285750" fontAlgn="base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Уведомление о поступлении нового вызова (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Call Waiting)</a:t>
            </a:r>
          </a:p>
          <a:p>
            <a:pPr marL="285750" indent="-285750" fontAlgn="base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Переадресация по занятости (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CFB)</a:t>
            </a:r>
          </a:p>
          <a:p>
            <a:pPr marL="285750" indent="-285750" fontAlgn="base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Переадресация по </a:t>
            </a:r>
            <a:r>
              <a:rPr lang="ru-RU" sz="1400" dirty="0" err="1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неответу</a:t>
            </a: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 (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CFNR)</a:t>
            </a:r>
          </a:p>
          <a:p>
            <a:pPr marL="285750" indent="-285750" fontAlgn="base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Безусловная переадресация (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CFU)</a:t>
            </a:r>
          </a:p>
          <a:p>
            <a:pPr marL="285750" indent="-285750" fontAlgn="base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Режим «Не беспокоить» (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DND)</a:t>
            </a:r>
            <a:endParaRPr lang="ru-RU" sz="1400" dirty="0">
              <a:solidFill>
                <a:schemeClr val="bg1"/>
              </a:solidFill>
              <a:latin typeface="Exo 2" pitchFamily="2" charset="0"/>
              <a:cs typeface="Calibri" panose="020F050202020403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0945E16-A082-F43C-A70F-B71E98C359A1}"/>
              </a:ext>
            </a:extLst>
          </p:cNvPr>
          <p:cNvSpPr/>
          <p:nvPr/>
        </p:nvSpPr>
        <p:spPr>
          <a:xfrm>
            <a:off x="6400800" y="4994319"/>
            <a:ext cx="4953000" cy="1600438"/>
          </a:xfrm>
          <a:prstGeom prst="rect">
            <a:avLst/>
          </a:prstGeom>
          <a:effectLst/>
        </p:spPr>
        <p:txBody>
          <a:bodyPr wrap="square" lIns="72000">
            <a:spAutoFit/>
          </a:bodyPr>
          <a:lstStyle/>
          <a:p>
            <a:pPr marL="285750" indent="-285750" fontAlgn="base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Запрет выдачи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Caller ID (CLIR)</a:t>
            </a:r>
          </a:p>
          <a:p>
            <a:pPr marL="285750" indent="-285750" fontAlgn="base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Локальная трехсторонняя конференция (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Local 3 Way-conference)</a:t>
            </a:r>
          </a:p>
          <a:p>
            <a:pPr marL="285750" indent="-285750" fontAlgn="base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Поддержка удаленной конференции по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RFC4579</a:t>
            </a:r>
          </a:p>
          <a:p>
            <a:pPr marL="285750" indent="-285750" fontAlgn="base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Горячая/теплая линия (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Hotline/</a:t>
            </a:r>
            <a:r>
              <a:rPr lang="en-US" sz="1400" dirty="0" err="1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Warmline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)</a:t>
            </a:r>
          </a:p>
          <a:p>
            <a:pPr marL="285750" indent="-285750" fontAlgn="base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Прием интерком-вызова</a:t>
            </a:r>
          </a:p>
          <a:p>
            <a:pPr marL="285750" indent="-285750" fontAlgn="base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Поддержка работы с десктоп ассистентом </a:t>
            </a:r>
            <a:r>
              <a:rPr lang="en-US" sz="1400" dirty="0">
                <a:solidFill>
                  <a:schemeClr val="bg1"/>
                </a:solidFill>
                <a:latin typeface="Exo 2" pitchFamily="2" charset="0"/>
                <a:cs typeface="Calibri" panose="020F0502020204030204" pitchFamily="34" charset="0"/>
              </a:rPr>
              <a:t>Eltex</a:t>
            </a:r>
            <a:endParaRPr lang="ru-RU" sz="1400" dirty="0">
              <a:solidFill>
                <a:schemeClr val="bg1"/>
              </a:solidFill>
              <a:latin typeface="Exo 2" pitchFamily="2" charset="0"/>
              <a:cs typeface="Calibri" panose="020F0502020204030204" pitchFamily="34" charset="0"/>
            </a:endParaRPr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EB486BE5-AFD3-8E50-4F58-570A66DFF770}"/>
              </a:ext>
            </a:extLst>
          </p:cNvPr>
          <p:cNvSpPr txBox="1">
            <a:spLocks/>
          </p:cNvSpPr>
          <p:nvPr/>
        </p:nvSpPr>
        <p:spPr>
          <a:xfrm>
            <a:off x="652040" y="4374207"/>
            <a:ext cx="2300290" cy="383907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>
              <a:defRPr sz="2400" b="0" i="0">
                <a:solidFill>
                  <a:srgbClr val="0CB28B"/>
                </a:solidFill>
                <a:latin typeface="Exo 2" pitchFamily="2" charset="0"/>
                <a:ea typeface="+mj-ea"/>
                <a:cs typeface="Arial"/>
              </a:defRPr>
            </a:lvl1pPr>
          </a:lstStyle>
          <a:p>
            <a:pPr algn="l"/>
            <a:r>
              <a:rPr lang="ru-RU" sz="1400" dirty="0"/>
              <a:t>Поддерживаемые сервисы</a:t>
            </a:r>
          </a:p>
        </p:txBody>
      </p:sp>
      <p:sp>
        <p:nvSpPr>
          <p:cNvPr id="4" name="Открывающая квадратная скобка 3">
            <a:extLst>
              <a:ext uri="{FF2B5EF4-FFF2-40B4-BE49-F238E27FC236}">
                <a16:creationId xmlns:a16="http://schemas.microsoft.com/office/drawing/2014/main" id="{CAF2A128-B76E-4826-FDB2-8DBD8E2411A2}"/>
              </a:ext>
            </a:extLst>
          </p:cNvPr>
          <p:cNvSpPr/>
          <p:nvPr/>
        </p:nvSpPr>
        <p:spPr>
          <a:xfrm>
            <a:off x="457200" y="914400"/>
            <a:ext cx="8865789" cy="3182104"/>
          </a:xfrm>
          <a:prstGeom prst="leftBracket">
            <a:avLst/>
          </a:prstGeom>
          <a:ln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95A667-D220-80FB-53D7-A207AF603F9D}"/>
              </a:ext>
            </a:extLst>
          </p:cNvPr>
          <p:cNvSpPr txBox="1"/>
          <p:nvPr/>
        </p:nvSpPr>
        <p:spPr>
          <a:xfrm>
            <a:off x="4813117" y="1411069"/>
            <a:ext cx="144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Заключение</a:t>
            </a:r>
          </a:p>
          <a:p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МИНПРОМТОРГ</a:t>
            </a:r>
          </a:p>
          <a:p>
            <a:r>
              <a:rPr lang="ru-RU" sz="1200" dirty="0">
                <a:solidFill>
                  <a:schemeClr val="bg1"/>
                </a:solidFill>
                <a:latin typeface="Exo 2" pitchFamily="2" charset="0"/>
              </a:rPr>
              <a:t>РОССИИ</a:t>
            </a: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0DA761C3-7843-689A-1785-4EEF8E625340}"/>
              </a:ext>
            </a:extLst>
          </p:cNvPr>
          <p:cNvSpPr/>
          <p:nvPr/>
        </p:nvSpPr>
        <p:spPr>
          <a:xfrm>
            <a:off x="4702853" y="1258300"/>
            <a:ext cx="1477125" cy="955251"/>
          </a:xfrm>
          <a:prstGeom prst="roundRect">
            <a:avLst>
              <a:gd name="adj" fmla="val 11199"/>
            </a:avLst>
          </a:prstGeom>
          <a:noFill/>
          <a:ln w="12700">
            <a:solidFill>
              <a:srgbClr val="0CB2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64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87947" y="6077113"/>
            <a:ext cx="1224767" cy="206618"/>
          </a:xfrm>
          <a:prstGeom prst="rect">
            <a:avLst/>
          </a:prstGeom>
        </p:spPr>
        <p:txBody>
          <a:bodyPr vert="horz" wrap="square" lIns="0" tIns="11516" rIns="0" bIns="0" rtlCol="0" anchor="t">
            <a:spAutoFit/>
          </a:bodyPr>
          <a:lstStyle/>
          <a:p>
            <a:pPr marL="11006" algn="ctr">
              <a:spcBef>
                <a:spcPts val="91"/>
              </a:spcBef>
            </a:pPr>
            <a:r>
              <a:rPr lang="ru-RU" sz="1267">
                <a:solidFill>
                  <a:srgbClr val="C4C4C5"/>
                </a:solidFill>
                <a:latin typeface="Exo 2 Light"/>
                <a:cs typeface="Calibri"/>
              </a:rPr>
              <a:t>2022</a:t>
            </a:r>
            <a:endParaRPr lang="ru-RU" sz="1315">
              <a:latin typeface="Exo 2 Light" panose="00000400000000000000" pitchFamily="2" charset="-52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A9CE4-E132-6945-B6DB-BCB4439ED105}"/>
              </a:ext>
            </a:extLst>
          </p:cNvPr>
          <p:cNvSpPr txBox="1"/>
          <p:nvPr/>
        </p:nvSpPr>
        <p:spPr>
          <a:xfrm>
            <a:off x="711201" y="2616201"/>
            <a:ext cx="6001513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3200" dirty="0" err="1">
                <a:solidFill>
                  <a:schemeClr val="bg1"/>
                </a:solidFill>
                <a:latin typeface="Exo 2" pitchFamily="2" charset="0"/>
              </a:rPr>
              <a:t>Депарамент</a:t>
            </a:r>
            <a:r>
              <a:rPr lang="ru-RU" sz="3200" dirty="0">
                <a:solidFill>
                  <a:schemeClr val="bg1"/>
                </a:solidFill>
                <a:latin typeface="Exo 2" pitchFamily="2" charset="0"/>
              </a:rPr>
              <a:t> аппаратных решений</a:t>
            </a:r>
            <a:endParaRPr lang="ru-RU" sz="3200" dirty="0">
              <a:solidFill>
                <a:schemeClr val="bg1"/>
              </a:solidFill>
              <a:latin typeface="Exo 2" pitchFamily="2" charset="0"/>
              <a:cs typeface="Calibri"/>
            </a:endParaRPr>
          </a:p>
          <a:p>
            <a:pPr algn="l"/>
            <a:r>
              <a:rPr lang="en-US" sz="3200" dirty="0" err="1">
                <a:solidFill>
                  <a:srgbClr val="0CB28B"/>
                </a:solidFill>
                <a:latin typeface="Exo 2" pitchFamily="2" charset="0"/>
                <a:cs typeface="Calibri"/>
              </a:rPr>
              <a:t>gp_dar</a:t>
            </a:r>
            <a:r>
              <a:rPr lang="ru-RU" sz="3200" dirty="0">
                <a:solidFill>
                  <a:srgbClr val="0CB28B"/>
                </a:solidFill>
                <a:latin typeface="Exo 2" pitchFamily="2" charset="0"/>
                <a:cs typeface="Calibri"/>
              </a:rPr>
              <a:t>@</a:t>
            </a:r>
            <a:r>
              <a:rPr lang="ru-RU" sz="3200" dirty="0" err="1">
                <a:solidFill>
                  <a:srgbClr val="0CB28B"/>
                </a:solidFill>
                <a:latin typeface="Exo 2" pitchFamily="2" charset="0"/>
                <a:cs typeface="Calibri"/>
              </a:rPr>
              <a:t>syssoft.ru</a:t>
            </a:r>
            <a:endParaRPr lang="ru-RU" sz="3200" dirty="0">
              <a:solidFill>
                <a:srgbClr val="0CB28B"/>
              </a:solidFill>
              <a:latin typeface="Exo 2" pitchFamily="2" charset="0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729A6C-6C93-BE47-884F-71D854C5E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5170" y="1729886"/>
            <a:ext cx="5359399" cy="53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7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89E023-68AC-C043-956B-415C44E6F932}"/>
              </a:ext>
            </a:extLst>
          </p:cNvPr>
          <p:cNvSpPr txBox="1"/>
          <p:nvPr/>
        </p:nvSpPr>
        <p:spPr>
          <a:xfrm>
            <a:off x="1402149" y="2514600"/>
            <a:ext cx="7132252" cy="1413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lnSpc>
                <a:spcPct val="150000"/>
              </a:lnSpc>
              <a:buClr>
                <a:srgbClr val="0CB28B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bg1"/>
                </a:solidFill>
                <a:latin typeface="Exo 2" pitchFamily="2" charset="0"/>
                <a:cs typeface="Calibri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Серверные решения и системы хранения данных</a:t>
            </a:r>
            <a:endParaRPr lang="en-US" sz="2000" dirty="0">
              <a:solidFill>
                <a:schemeClr val="bg1"/>
              </a:solidFill>
              <a:latin typeface="Exo 2" pitchFamily="2" charset="0"/>
              <a:cs typeface="Calibri"/>
            </a:endParaRPr>
          </a:p>
          <a:p>
            <a:pPr marL="457189" indent="-457189">
              <a:lnSpc>
                <a:spcPct val="150000"/>
              </a:lnSpc>
              <a:buClr>
                <a:srgbClr val="0CB28B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bg1"/>
                </a:solidFill>
                <a:latin typeface="Exo 2" pitchFamily="2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Персональные системы и печатная техника</a:t>
            </a:r>
            <a:endParaRPr lang="ru-RU" sz="2000" dirty="0">
              <a:solidFill>
                <a:schemeClr val="bg1"/>
              </a:solidFill>
              <a:latin typeface="Exo 2" pitchFamily="2" charset="0"/>
            </a:endParaRPr>
          </a:p>
          <a:p>
            <a:pPr marL="457189" indent="-457189">
              <a:lnSpc>
                <a:spcPct val="150000"/>
              </a:lnSpc>
              <a:buClr>
                <a:srgbClr val="0CB28B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bg1"/>
                </a:solidFill>
                <a:latin typeface="Exo 2" pitchFamily="2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Сетевые решения и </a:t>
            </a:r>
            <a:r>
              <a:rPr lang="en" sz="2000" dirty="0">
                <a:solidFill>
                  <a:schemeClr val="bg1"/>
                </a:solidFill>
                <a:latin typeface="Exo 2" pitchFamily="2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IP-</a:t>
            </a:r>
            <a:r>
              <a:rPr lang="ru-RU" sz="2000" dirty="0">
                <a:solidFill>
                  <a:schemeClr val="bg1"/>
                </a:solidFill>
                <a:latin typeface="Exo 2" pitchFamily="2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телефония</a:t>
            </a:r>
            <a:endParaRPr lang="ru-RU" sz="2000" dirty="0">
              <a:solidFill>
                <a:schemeClr val="bg1"/>
              </a:solidFill>
              <a:latin typeface="Exo 2" pitchFamily="2" charset="0"/>
              <a:cs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A6E75-E5DE-FB43-B53A-FF576D83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</p:spPr>
        <p:txBody>
          <a:bodyPr/>
          <a:lstStyle/>
          <a:p>
            <a:r>
              <a:rPr lang="ru-RU" dirty="0"/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419355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7165ED-9E56-9149-AA59-6FEB0E5049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11"/>
          <a:stretch/>
        </p:blipFill>
        <p:spPr>
          <a:xfrm>
            <a:off x="6858000" y="0"/>
            <a:ext cx="5337544" cy="6858000"/>
          </a:xfrm>
          <a:prstGeom prst="rect">
            <a:avLst/>
          </a:prstGeom>
          <a:ln>
            <a:solidFill>
              <a:srgbClr val="0CB28B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2279D-90B0-400B-8550-43416A72B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</p:spPr>
        <p:txBody>
          <a:bodyPr/>
          <a:lstStyle/>
          <a:p>
            <a:r>
              <a:rPr lang="ru-RU" dirty="0" err="1">
                <a:latin typeface="Exo 2" pitchFamily="2" charset="-52"/>
              </a:rPr>
              <a:t>Импортозамещение</a:t>
            </a:r>
            <a:endParaRPr lang="ru-RU" dirty="0">
              <a:latin typeface="Exo 2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C45B6C-D355-5943-A473-99890250653C}"/>
              </a:ext>
            </a:extLst>
          </p:cNvPr>
          <p:cNvSpPr/>
          <p:nvPr/>
        </p:nvSpPr>
        <p:spPr>
          <a:xfrm>
            <a:off x="457200" y="2743200"/>
            <a:ext cx="50291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CB28B"/>
                </a:solidFill>
                <a:latin typeface="Exo 2" pitchFamily="2" charset="-52"/>
              </a:rPr>
              <a:t>Серверные решения и системы хранения данных</a:t>
            </a:r>
            <a:endParaRPr lang="ru-RU" sz="3600" dirty="0">
              <a:solidFill>
                <a:srgbClr val="0CB28B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C22897-A373-F84E-B34E-E0763E7DF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175482"/>
            <a:ext cx="1140451" cy="5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31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668409"/>
              </p:ext>
            </p:extLst>
          </p:nvPr>
        </p:nvGraphicFramePr>
        <p:xfrm>
          <a:off x="457201" y="1647351"/>
          <a:ext cx="10668000" cy="469248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612721">
                  <a:extLst>
                    <a:ext uri="{9D8B030D-6E8A-4147-A177-3AD203B41FA5}">
                      <a16:colId xmlns:a16="http://schemas.microsoft.com/office/drawing/2014/main" val="1915018223"/>
                    </a:ext>
                  </a:extLst>
                </a:gridCol>
                <a:gridCol w="1435279">
                  <a:extLst>
                    <a:ext uri="{9D8B030D-6E8A-4147-A177-3AD203B41FA5}">
                      <a16:colId xmlns:a16="http://schemas.microsoft.com/office/drawing/2014/main" val="201775763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98596849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17058459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8410325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60584471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391853890"/>
                    </a:ext>
                  </a:extLst>
                </a:gridCol>
              </a:tblGrid>
              <a:tr h="1027449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b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b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b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b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b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b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B2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b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B2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66121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2"/>
                          </a:solidFill>
                          <a:latin typeface="Exo 2" pitchFamily="2" charset="0"/>
                        </a:rPr>
                        <a:t>Серверные</a:t>
                      </a:r>
                      <a:r>
                        <a:rPr lang="ru-RU" sz="1400" b="1" baseline="0" dirty="0">
                          <a:solidFill>
                            <a:schemeClr val="bg2"/>
                          </a:solidFill>
                          <a:latin typeface="Exo 2" pitchFamily="2" charset="0"/>
                        </a:rPr>
                        <a:t> системы</a:t>
                      </a:r>
                      <a:endParaRPr lang="ru-RU" sz="1400" b="1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687274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2"/>
                          </a:solidFill>
                          <a:latin typeface="Exo 2" pitchFamily="2" charset="0"/>
                        </a:rPr>
                        <a:t>Системы хранения данных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475236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2"/>
                          </a:solidFill>
                          <a:latin typeface="Exo 2" pitchFamily="2" charset="0"/>
                        </a:rPr>
                        <a:t>Системы резервного копирования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127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/>
                          </a:solidFill>
                          <a:latin typeface="Exo 2" pitchFamily="2" charset="0"/>
                        </a:rPr>
                        <a:t>SAN</a:t>
                      </a:r>
                      <a:r>
                        <a:rPr lang="en-US" sz="1400" b="1" baseline="0" dirty="0">
                          <a:solidFill>
                            <a:schemeClr val="bg2"/>
                          </a:solidFill>
                          <a:latin typeface="Exo 2" pitchFamily="2" charset="0"/>
                        </a:rPr>
                        <a:t> </a:t>
                      </a:r>
                      <a:r>
                        <a:rPr lang="ru-RU" sz="1400" b="1" baseline="0" dirty="0">
                          <a:solidFill>
                            <a:schemeClr val="bg2"/>
                          </a:solidFill>
                          <a:latin typeface="Exo 2" pitchFamily="2" charset="0"/>
                        </a:rPr>
                        <a:t>сеть</a:t>
                      </a:r>
                      <a:endParaRPr lang="ru-RU" sz="1400" b="1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913226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2"/>
                          </a:solidFill>
                          <a:latin typeface="Exo 2" pitchFamily="2" charset="0"/>
                        </a:rPr>
                        <a:t>Софт</a:t>
                      </a:r>
                      <a:r>
                        <a:rPr lang="ru-RU" sz="1400" b="1" baseline="0" dirty="0">
                          <a:solidFill>
                            <a:schemeClr val="bg2"/>
                          </a:solidFill>
                          <a:latin typeface="Exo 2" pitchFamily="2" charset="0"/>
                        </a:rPr>
                        <a:t> для серверов и СХД</a:t>
                      </a:r>
                      <a:endParaRPr lang="ru-RU" sz="1400" b="1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2"/>
                        </a:solidFill>
                        <a:latin typeface="Exo 2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CB2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2961749"/>
                  </a:ext>
                </a:extLst>
              </a:tr>
            </a:tbl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FE590-F7E9-BD46-8B3E-CCD1850B5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</p:spPr>
        <p:txBody>
          <a:bodyPr/>
          <a:lstStyle/>
          <a:p>
            <a:r>
              <a:rPr lang="ru-RU" dirty="0"/>
              <a:t>Производители </a:t>
            </a:r>
            <a:r>
              <a:rPr lang="ru-RU" sz="2000" b="1" dirty="0"/>
              <a:t>МИНПРОМТОРГ РФ</a:t>
            </a:r>
            <a:r>
              <a:rPr lang="en-US" dirty="0"/>
              <a:t>:</a:t>
            </a:r>
            <a:endParaRPr lang="ru-RU" dirty="0"/>
          </a:p>
        </p:txBody>
      </p:sp>
      <p:pic>
        <p:nvPicPr>
          <p:cNvPr id="4" name="Picture 2" descr="Компания YADRO™ | Ведущий российский разработчик и производитель  высокоэффективных серверов, систем хранения данных корпоративного класса">
            <a:extLst>
              <a:ext uri="{FF2B5EF4-FFF2-40B4-BE49-F238E27FC236}">
                <a16:creationId xmlns:a16="http://schemas.microsoft.com/office/drawing/2014/main" id="{120A81F0-14E0-4FBA-A97E-B4C70923F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574" y="1963219"/>
            <a:ext cx="571626" cy="41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Ютинет — Википедия">
            <a:extLst>
              <a:ext uri="{FF2B5EF4-FFF2-40B4-BE49-F238E27FC236}">
                <a16:creationId xmlns:a16="http://schemas.microsoft.com/office/drawing/2014/main" id="{3DBACC0E-8622-440F-BB21-854944867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583" y="1970166"/>
            <a:ext cx="1053153" cy="39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ICL Services | Каталог ИТ-компаний / ICL Services / 12NEWS.RU">
            <a:extLst>
              <a:ext uri="{FF2B5EF4-FFF2-40B4-BE49-F238E27FC236}">
                <a16:creationId xmlns:a16="http://schemas.microsoft.com/office/drawing/2014/main" id="{31DD0BB6-8AB1-422C-B8F8-470A4D0C5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8"/>
          <a:stretch/>
        </p:blipFill>
        <p:spPr bwMode="auto">
          <a:xfrm>
            <a:off x="8534400" y="1970166"/>
            <a:ext cx="704696" cy="39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ject 4">
            <a:extLst>
              <a:ext uri="{FF2B5EF4-FFF2-40B4-BE49-F238E27FC236}">
                <a16:creationId xmlns:a16="http://schemas.microsoft.com/office/drawing/2014/main" id="{C759322D-31FD-1440-B253-5FEDC3D0F89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44549" y="2092712"/>
            <a:ext cx="1093304" cy="152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2B05ED0-8844-B8CB-808D-6F2D426C7C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06539" y="2857523"/>
            <a:ext cx="372653" cy="3726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B9567B-A5FC-108B-0FE4-DB8E7DDF2B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90800" y="2881222"/>
            <a:ext cx="372653" cy="3726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25C65D-CF03-F32A-3C07-0564F523A2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90800" y="3617002"/>
            <a:ext cx="372653" cy="3726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65CF9B-D0D4-BB00-6019-B5A4BA0175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90800" y="4357158"/>
            <a:ext cx="372653" cy="3726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766568-6B9E-08E3-7A02-3665A7A628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90800" y="5073758"/>
            <a:ext cx="372653" cy="3726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B5BFCC-564E-B2E3-D38F-CD2B8029F5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23147" y="2857523"/>
            <a:ext cx="372653" cy="37265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7EBF543-4C63-3A67-EEF4-D5034D8FFE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23147" y="3617001"/>
            <a:ext cx="372653" cy="3726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5120861-6055-E497-6DD6-70401241F9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23147" y="4376479"/>
            <a:ext cx="372653" cy="3726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3FC4C7E-468D-AA14-1B1D-3518D2C0C1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23147" y="5111587"/>
            <a:ext cx="372653" cy="3726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AA8E62-EFE4-90F0-BE62-147C64866E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23147" y="5846695"/>
            <a:ext cx="372653" cy="37265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BBF8FFA-AD97-EB04-4AAF-2486E63C8C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5494" y="2857523"/>
            <a:ext cx="372653" cy="37265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3AC3EEE-047C-C44D-F6A1-7F8CECD68B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5494" y="3617001"/>
            <a:ext cx="372653" cy="37265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91DD606-AAC8-CB86-7AAC-313970A3AC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5494" y="4376479"/>
            <a:ext cx="372653" cy="37265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DA8E10-A8EE-3E85-BC57-70144D6497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5494" y="5111587"/>
            <a:ext cx="372653" cy="37265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F2B80F-E8D7-9156-8071-B1561E67F6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5494" y="5846695"/>
            <a:ext cx="372653" cy="37265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6FAD282-342B-F1BD-D94C-D534ABBAE3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7841" y="2849045"/>
            <a:ext cx="372653" cy="37265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6C619CF-A60A-C9E5-52FC-6F1DDBE0A0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7841" y="3608523"/>
            <a:ext cx="372653" cy="37265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9AA1354-B3D1-E7B0-AE32-6D49DDA074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7841" y="4368001"/>
            <a:ext cx="372653" cy="37265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498E43C-82C4-1A06-F387-FBBD0FC875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7841" y="5103109"/>
            <a:ext cx="372653" cy="37265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F70B9B8-D91A-BF17-DD48-7D4CD02B05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7841" y="5838217"/>
            <a:ext cx="372653" cy="37265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3915A19-28A3-2C54-5C30-5855BE44C0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0421" y="5103108"/>
            <a:ext cx="372653" cy="37265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65530F0-9977-0389-D03A-4AA1FCA610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0420" y="5838216"/>
            <a:ext cx="372653" cy="37265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6FFDE53-563E-E3F3-8C16-4DA454B219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06541" y="5103108"/>
            <a:ext cx="372653" cy="37265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0127FD4-63E5-589F-0018-9481EE5B81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06540" y="5838216"/>
            <a:ext cx="372653" cy="37265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17621D3-D169-1D88-5445-8F242FF205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63956" y="2832791"/>
            <a:ext cx="372653" cy="37265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6436C6C-7D7B-D38F-D189-AE3DE98441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63956" y="3592269"/>
            <a:ext cx="372653" cy="3726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19A0ABF-5E75-2700-C388-4D4F0B43F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63956" y="4351747"/>
            <a:ext cx="372653" cy="37265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ADFE11B-A309-E307-6B49-6C9AF364BF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01879" y="3586985"/>
            <a:ext cx="372653" cy="37265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8AC91A-E1BD-C0CA-B1A3-AEF8D4F413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01879" y="4346463"/>
            <a:ext cx="372653" cy="37265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8B43028-B088-69C5-E461-CF31C46DDF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90799" y="5846906"/>
            <a:ext cx="372653" cy="37265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6176B21-B0EF-8B2F-A206-9BA62B6D94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067120"/>
            <a:ext cx="1260908" cy="20358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46CC28E-A6FE-4D29-DEA2-9A06D5088A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43852" y="1931122"/>
            <a:ext cx="815280" cy="4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31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D7214-88C6-024C-8A34-91C9F3DD7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50233"/>
            <a:ext cx="10058400" cy="369332"/>
          </a:xfrm>
        </p:spPr>
        <p:txBody>
          <a:bodyPr/>
          <a:lstStyle/>
          <a:p>
            <a:r>
              <a:rPr lang="ru-RU" dirty="0"/>
              <a:t>YADRO</a:t>
            </a:r>
          </a:p>
        </p:txBody>
      </p:sp>
      <p:pic>
        <p:nvPicPr>
          <p:cNvPr id="3" name="Picture 2" descr="Компания YADRO™ | Ведущий российский разработчик и производитель  высокоэффективных серверов, систем хранения данных корпоративного класса">
            <a:extLst>
              <a:ext uri="{FF2B5EF4-FFF2-40B4-BE49-F238E27FC236}">
                <a16:creationId xmlns:a16="http://schemas.microsoft.com/office/drawing/2014/main" id="{52090458-FB01-5A4D-BDC4-DA18BB57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19421"/>
            <a:ext cx="1924461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C5E404-B2A8-DA4D-BD5F-EFE43E83F869}"/>
              </a:ext>
            </a:extLst>
          </p:cNvPr>
          <p:cNvSpPr txBox="1"/>
          <p:nvPr/>
        </p:nvSpPr>
        <p:spPr>
          <a:xfrm>
            <a:off x="3429000" y="2661012"/>
            <a:ext cx="670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Ядро всей деятельности YADRO — команда талантливых инженеров, которые горят инновационными идеями, возникающими и прорастающими на основе более чем тысячи лет совокупного опыта в разработке, управлении и производстве высококлассных технологических решений. По итогам 2019 года по данным</a:t>
            </a:r>
            <a:r>
              <a:rPr lang="en-US" sz="1400" dirty="0">
                <a:solidFill>
                  <a:schemeClr val="bg1"/>
                </a:solidFill>
                <a:effectLst/>
                <a:latin typeface="Exo 2" pitchFamily="2" charset="0"/>
              </a:rPr>
              <a:t> IDC</a:t>
            </a:r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 компания занимает лидирующие позиции на отечественном рынке вычислительной техники. 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13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0C980-0B95-A044-AC58-B62AD63B5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Серверы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57E65D-AE60-A742-8AB4-C05E9AE48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0"/>
          <a:stretch/>
        </p:blipFill>
        <p:spPr>
          <a:xfrm>
            <a:off x="6751140" y="1342206"/>
            <a:ext cx="3812212" cy="7479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933E21-BE56-824B-897F-C50DDD647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68447"/>
            <a:ext cx="4267200" cy="92171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0FEADB-D408-CE4A-B2EA-09650C626EEA}"/>
              </a:ext>
            </a:extLst>
          </p:cNvPr>
          <p:cNvSpPr/>
          <p:nvPr/>
        </p:nvSpPr>
        <p:spPr>
          <a:xfrm>
            <a:off x="609600" y="2444447"/>
            <a:ext cx="4114800" cy="529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/>
            <a:r>
              <a:rPr lang="ru-RU" sz="1400" i="0" dirty="0">
                <a:solidFill>
                  <a:srgbClr val="0CB28B"/>
                </a:solidFill>
                <a:effectLst/>
                <a:latin typeface="Exo 2" pitchFamily="2" charset="0"/>
              </a:rPr>
              <a:t>Масштабируемые серверы корпоративного контента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3EBB71-ADAF-BB49-9E3A-713FB697A9D2}"/>
              </a:ext>
            </a:extLst>
          </p:cNvPr>
          <p:cNvSpPr/>
          <p:nvPr/>
        </p:nvSpPr>
        <p:spPr>
          <a:xfrm>
            <a:off x="609600" y="2945249"/>
            <a:ext cx="4648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FFFFFF"/>
                </a:solidFill>
                <a:effectLst/>
                <a:latin typeface="Exo 2" pitchFamily="2" charset="0"/>
              </a:rPr>
              <a:t>Объёмная подсистема хранения, быстрые сетевые подключения и поддержка современных ускорителей для интеллектуальной обработки данных. Работайте с большими и быстрорастущими наборами данных наиболее эффективно.</a:t>
            </a:r>
            <a:endParaRPr lang="ru-RU" sz="1400" dirty="0">
              <a:latin typeface="Exo 2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8ECA91B-54FC-014B-BFEC-8AEA49E8F4D1}"/>
              </a:ext>
            </a:extLst>
          </p:cNvPr>
          <p:cNvSpPr/>
          <p:nvPr/>
        </p:nvSpPr>
        <p:spPr>
          <a:xfrm>
            <a:off x="6751140" y="2444447"/>
            <a:ext cx="3538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/>
            <a:r>
              <a:rPr lang="ru-RU" sz="1400" dirty="0">
                <a:solidFill>
                  <a:srgbClr val="0CB28B"/>
                </a:solidFill>
                <a:latin typeface="Exo 2" pitchFamily="2" charset="0"/>
              </a:rPr>
              <a:t>Ураган интенсивной обработки данных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A967F42-100E-6B49-99CA-0CD7B4223063}"/>
              </a:ext>
            </a:extLst>
          </p:cNvPr>
          <p:cNvSpPr/>
          <p:nvPr/>
        </p:nvSpPr>
        <p:spPr>
          <a:xfrm>
            <a:off x="6751140" y="2945249"/>
            <a:ext cx="3812212" cy="97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FF"/>
                </a:solidFill>
                <a:latin typeface="Exo 2" pitchFamily="2" charset="0"/>
              </a:rPr>
              <a:t>Сервер, созданный для решения современных задач обработки данных. Отличается высочайшей плотностью и оптимальной </a:t>
            </a:r>
            <a:r>
              <a:rPr lang="en" sz="1400" dirty="0">
                <a:solidFill>
                  <a:srgbClr val="FFFFFF"/>
                </a:solidFill>
                <a:latin typeface="Exo 2" pitchFamily="2" charset="0"/>
              </a:rPr>
              <a:t>TCO.</a:t>
            </a:r>
            <a:endParaRPr lang="ru-RU" sz="1400" dirty="0">
              <a:solidFill>
                <a:srgbClr val="FFFFFF"/>
              </a:solidFill>
              <a:latin typeface="Exo 2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7206E60-933B-A440-876C-161B1D8F32FB}"/>
              </a:ext>
            </a:extLst>
          </p:cNvPr>
          <p:cNvSpPr/>
          <p:nvPr/>
        </p:nvSpPr>
        <p:spPr>
          <a:xfrm>
            <a:off x="590389" y="2096571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solidFill>
                  <a:srgbClr val="0CB28B"/>
                </a:solidFill>
                <a:latin typeface="Exo 2" pitchFamily="2" charset="0"/>
              </a:rPr>
              <a:t>VEGMAN S220/S320</a:t>
            </a:r>
            <a:r>
              <a:rPr lang="ru-RU" dirty="0">
                <a:solidFill>
                  <a:srgbClr val="0CB28B"/>
                </a:solidFill>
                <a:latin typeface="Exo 2" pitchFamily="2" charset="0"/>
              </a:rPr>
              <a:t>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879A6C3-0E3D-3647-9B8B-01CAB20BB2CC}"/>
              </a:ext>
            </a:extLst>
          </p:cNvPr>
          <p:cNvSpPr/>
          <p:nvPr/>
        </p:nvSpPr>
        <p:spPr>
          <a:xfrm>
            <a:off x="6751141" y="2091775"/>
            <a:ext cx="2781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solidFill>
                  <a:srgbClr val="0CB28B"/>
                </a:solidFill>
                <a:latin typeface="Exo 2" pitchFamily="2" charset="0"/>
              </a:rPr>
              <a:t>VESNIN 1-</a:t>
            </a:r>
            <a:r>
              <a:rPr lang="ru-RU" dirty="0" err="1">
                <a:solidFill>
                  <a:srgbClr val="0CB28B"/>
                </a:solidFill>
                <a:latin typeface="Exo 2" pitchFamily="2" charset="0"/>
              </a:rPr>
              <a:t>го</a:t>
            </a:r>
            <a:r>
              <a:rPr lang="ru-RU" dirty="0">
                <a:solidFill>
                  <a:srgbClr val="0CB28B"/>
                </a:solidFill>
                <a:latin typeface="Exo 2" pitchFamily="2" charset="0"/>
              </a:rPr>
              <a:t> поколения </a:t>
            </a:r>
          </a:p>
        </p:txBody>
      </p:sp>
      <p:sp>
        <p:nvSpPr>
          <p:cNvPr id="15" name="Открывающая квадратная скобка 14">
            <a:extLst>
              <a:ext uri="{FF2B5EF4-FFF2-40B4-BE49-F238E27FC236}">
                <a16:creationId xmlns:a16="http://schemas.microsoft.com/office/drawing/2014/main" id="{F3C5B372-99B7-F942-97CF-FE2BE172D847}"/>
              </a:ext>
            </a:extLst>
          </p:cNvPr>
          <p:cNvSpPr/>
          <p:nvPr/>
        </p:nvSpPr>
        <p:spPr>
          <a:xfrm>
            <a:off x="448056" y="1047886"/>
            <a:ext cx="838200" cy="3219314"/>
          </a:xfrm>
          <a:prstGeom prst="leftBracket">
            <a:avLst/>
          </a:prstGeom>
          <a:ln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ткрывающая квадратная скобка 15">
            <a:extLst>
              <a:ext uri="{FF2B5EF4-FFF2-40B4-BE49-F238E27FC236}">
                <a16:creationId xmlns:a16="http://schemas.microsoft.com/office/drawing/2014/main" id="{E919BDB3-0767-D74D-93BA-97BAFDC82625}"/>
              </a:ext>
            </a:extLst>
          </p:cNvPr>
          <p:cNvSpPr/>
          <p:nvPr/>
        </p:nvSpPr>
        <p:spPr>
          <a:xfrm>
            <a:off x="6591808" y="1047886"/>
            <a:ext cx="838200" cy="3017215"/>
          </a:xfrm>
          <a:prstGeom prst="leftBracket">
            <a:avLst/>
          </a:prstGeom>
          <a:ln>
            <a:solidFill>
              <a:srgbClr val="0CB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Компания YADRO™ | Ведущий российский разработчик и производитель  высокоэффективных серверов, систем хранения данных корпоративного класса">
            <a:extLst>
              <a:ext uri="{FF2B5EF4-FFF2-40B4-BE49-F238E27FC236}">
                <a16:creationId xmlns:a16="http://schemas.microsoft.com/office/drawing/2014/main" id="{68C27D51-31B3-1740-B525-B9933B34A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0233"/>
            <a:ext cx="513189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95A27EE-C294-EF45-A8FB-53EFC931C5D0}"/>
              </a:ext>
            </a:extLst>
          </p:cNvPr>
          <p:cNvSpPr/>
          <p:nvPr/>
        </p:nvSpPr>
        <p:spPr>
          <a:xfrm>
            <a:off x="459692" y="4492549"/>
            <a:ext cx="4798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ctr"/>
            <a:r>
              <a:rPr lang="ru-RU" b="0" i="0" dirty="0">
                <a:solidFill>
                  <a:srgbClr val="0CB28B"/>
                </a:solidFill>
                <a:effectLst/>
                <a:latin typeface="Exo 2" pitchFamily="2" charset="0"/>
              </a:rPr>
              <a:t>Плотность и масштабируемость хранения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4619A15-9659-DA4B-860B-83C0BFB5FDF0}"/>
              </a:ext>
            </a:extLst>
          </p:cNvPr>
          <p:cNvSpPr/>
          <p:nvPr/>
        </p:nvSpPr>
        <p:spPr>
          <a:xfrm>
            <a:off x="457200" y="4927937"/>
            <a:ext cx="495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Exo 2" pitchFamily="2" charset="0"/>
              </a:rPr>
              <a:t>Серверы </a:t>
            </a:r>
            <a:r>
              <a:rPr lang="en" sz="1200" dirty="0">
                <a:solidFill>
                  <a:schemeClr val="bg1"/>
                </a:solidFill>
                <a:effectLst/>
                <a:latin typeface="Exo 2" pitchFamily="2" charset="0"/>
              </a:rPr>
              <a:t>VEGMAN S220/S320 </a:t>
            </a:r>
            <a:r>
              <a:rPr lang="ru-RU" sz="1200" dirty="0">
                <a:solidFill>
                  <a:schemeClr val="bg1"/>
                </a:solidFill>
                <a:effectLst/>
                <a:latin typeface="Exo 2" pitchFamily="2" charset="0"/>
              </a:rPr>
              <a:t>созданы для высокоплотного хранения информации. Масштабируя дисковое пространство до 256 и 512 ТБ соответственно, вы наращиваете плотность и сохраняете низкую стоимость за терабайт.</a:t>
            </a:r>
            <a:endParaRPr lang="ru-RU" sz="1200" dirty="0">
              <a:solidFill>
                <a:schemeClr val="bg1"/>
              </a:solidFill>
              <a:latin typeface="Exo 2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413D1FB-6BE2-2849-A2FB-933D37C7EF7E}"/>
              </a:ext>
            </a:extLst>
          </p:cNvPr>
          <p:cNvSpPr/>
          <p:nvPr/>
        </p:nvSpPr>
        <p:spPr>
          <a:xfrm>
            <a:off x="478971" y="5752655"/>
            <a:ext cx="19594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/>
            <a:r>
              <a:rPr lang="ru-RU" sz="1200" b="0" i="0" dirty="0">
                <a:solidFill>
                  <a:srgbClr val="0CB28B"/>
                </a:solidFill>
                <a:effectLst/>
                <a:latin typeface="Exo 2" pitchFamily="2" charset="0"/>
              </a:rPr>
              <a:t>до</a:t>
            </a:r>
          </a:p>
          <a:p>
            <a:pPr algn="l" fontAlgn="ctr"/>
            <a:r>
              <a:rPr lang="ru-RU" sz="2400" b="1" i="0" dirty="0">
                <a:solidFill>
                  <a:srgbClr val="0CB28B"/>
                </a:solidFill>
                <a:effectLst/>
                <a:latin typeface="Exo 2" pitchFamily="2" charset="0"/>
              </a:rPr>
              <a:t>288/576 ТБ</a:t>
            </a:r>
          </a:p>
          <a:p>
            <a:pPr algn="l" fontAlgn="ctr"/>
            <a:r>
              <a:rPr lang="ru-RU" sz="1200" b="0" i="0" dirty="0">
                <a:solidFill>
                  <a:srgbClr val="0CB28B"/>
                </a:solidFill>
                <a:effectLst/>
                <a:latin typeface="Exo 2" pitchFamily="2" charset="0"/>
              </a:rPr>
              <a:t>данных в </a:t>
            </a:r>
            <a:r>
              <a:rPr lang="en" sz="1200" b="0" i="0" dirty="0">
                <a:solidFill>
                  <a:srgbClr val="0CB28B"/>
                </a:solidFill>
                <a:effectLst/>
                <a:latin typeface="Exo 2" pitchFamily="2" charset="0"/>
              </a:rPr>
              <a:t>S220/S320</a:t>
            </a:r>
            <a:br>
              <a:rPr lang="en" sz="1200" b="0" i="0" dirty="0">
                <a:solidFill>
                  <a:srgbClr val="0CB28B"/>
                </a:solidFill>
                <a:effectLst/>
                <a:latin typeface="Exo 2" pitchFamily="2" charset="0"/>
              </a:rPr>
            </a:br>
            <a:endParaRPr lang="en" sz="1200" b="0" i="0" dirty="0">
              <a:solidFill>
                <a:srgbClr val="0CB28B"/>
              </a:solidFill>
              <a:effectLst/>
              <a:latin typeface="Exo 2" pitchFamily="2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0C83560-6847-7D42-BE3F-21C3F3E08F0D}"/>
              </a:ext>
            </a:extLst>
          </p:cNvPr>
          <p:cNvSpPr/>
          <p:nvPr/>
        </p:nvSpPr>
        <p:spPr>
          <a:xfrm>
            <a:off x="2652885" y="5752655"/>
            <a:ext cx="26049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/>
            <a:r>
              <a:rPr lang="ru-RU" sz="1200" b="0" i="0" dirty="0">
                <a:solidFill>
                  <a:srgbClr val="0CB28B"/>
                </a:solidFill>
                <a:effectLst/>
                <a:latin typeface="Exo 2" pitchFamily="2" charset="0"/>
              </a:rPr>
              <a:t>до</a:t>
            </a:r>
          </a:p>
          <a:p>
            <a:pPr algn="l" fontAlgn="ctr"/>
            <a:r>
              <a:rPr lang="ru-RU" sz="2400" b="1" i="0" dirty="0">
                <a:solidFill>
                  <a:srgbClr val="0CB28B"/>
                </a:solidFill>
                <a:effectLst/>
                <a:latin typeface="Exo 2" pitchFamily="2" charset="0"/>
              </a:rPr>
              <a:t>128/170,6 ТБ/</a:t>
            </a:r>
            <a:r>
              <a:rPr lang="en" sz="2400" b="1" i="0" dirty="0">
                <a:solidFill>
                  <a:srgbClr val="0CB28B"/>
                </a:solidFill>
                <a:effectLst/>
                <a:latin typeface="Exo 2" pitchFamily="2" charset="0"/>
              </a:rPr>
              <a:t>U</a:t>
            </a:r>
          </a:p>
          <a:p>
            <a:pPr algn="l" fontAlgn="ctr"/>
            <a:r>
              <a:rPr lang="ru-RU" sz="1200" b="0" i="0" dirty="0">
                <a:solidFill>
                  <a:srgbClr val="0CB28B"/>
                </a:solidFill>
                <a:effectLst/>
                <a:latin typeface="Exo 2" pitchFamily="2" charset="0"/>
              </a:rPr>
              <a:t>плотность хранения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1A7A0F4-EE18-E040-9C3D-C72DC244B068}"/>
              </a:ext>
            </a:extLst>
          </p:cNvPr>
          <p:cNvSpPr/>
          <p:nvPr/>
        </p:nvSpPr>
        <p:spPr>
          <a:xfrm>
            <a:off x="7237017" y="5961436"/>
            <a:ext cx="952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400" b="1" i="0" dirty="0">
                <a:solidFill>
                  <a:srgbClr val="0CB28B"/>
                </a:solidFill>
                <a:effectLst/>
                <a:latin typeface="Exo 2" pitchFamily="2" charset="0"/>
              </a:rPr>
              <a:t>12</a:t>
            </a:r>
          </a:p>
          <a:p>
            <a:pPr algn="ctr" fontAlgn="ctr"/>
            <a:r>
              <a:rPr lang="ru-RU" sz="1200" b="0" i="0" dirty="0">
                <a:solidFill>
                  <a:srgbClr val="0CB28B"/>
                </a:solidFill>
                <a:effectLst/>
                <a:latin typeface="Exo 2" pitchFamily="2" charset="0"/>
              </a:rPr>
              <a:t>млн </a:t>
            </a:r>
            <a:r>
              <a:rPr lang="en" sz="1200" b="0" i="0" dirty="0">
                <a:solidFill>
                  <a:srgbClr val="0CB28B"/>
                </a:solidFill>
                <a:effectLst/>
                <a:latin typeface="Exo 2" pitchFamily="2" charset="0"/>
              </a:rPr>
              <a:t>IOPS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20C54C1-9F90-D24D-BF97-607E7D90BF5C}"/>
              </a:ext>
            </a:extLst>
          </p:cNvPr>
          <p:cNvSpPr/>
          <p:nvPr/>
        </p:nvSpPr>
        <p:spPr>
          <a:xfrm>
            <a:off x="6589775" y="5961436"/>
            <a:ext cx="708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400" b="1" i="0" dirty="0">
                <a:solidFill>
                  <a:srgbClr val="0CB28B"/>
                </a:solidFill>
                <a:effectLst/>
                <a:latin typeface="Exo 2" pitchFamily="2" charset="0"/>
              </a:rPr>
              <a:t>8</a:t>
            </a:r>
          </a:p>
          <a:p>
            <a:pPr algn="ctr" fontAlgn="ctr"/>
            <a:r>
              <a:rPr lang="ru-RU" sz="1200" b="0" i="0" dirty="0">
                <a:solidFill>
                  <a:srgbClr val="0CB28B"/>
                </a:solidFill>
                <a:effectLst/>
                <a:latin typeface="Exo 2" pitchFamily="2" charset="0"/>
              </a:rPr>
              <a:t>ТБ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9F02E3E-34C1-664A-B9CC-9B1452180827}"/>
              </a:ext>
            </a:extLst>
          </p:cNvPr>
          <p:cNvSpPr/>
          <p:nvPr/>
        </p:nvSpPr>
        <p:spPr>
          <a:xfrm>
            <a:off x="8019211" y="5961436"/>
            <a:ext cx="1085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400" b="1" i="0" dirty="0">
                <a:solidFill>
                  <a:srgbClr val="0CB28B"/>
                </a:solidFill>
                <a:effectLst/>
                <a:latin typeface="Exo 2" pitchFamily="2" charset="0"/>
              </a:rPr>
              <a:t>2</a:t>
            </a:r>
            <a:r>
              <a:rPr lang="en" sz="2400" b="1" i="0" dirty="0">
                <a:solidFill>
                  <a:srgbClr val="0CB28B"/>
                </a:solidFill>
                <a:effectLst/>
                <a:latin typeface="Exo 2" pitchFamily="2" charset="0"/>
              </a:rPr>
              <a:t>U</a:t>
            </a:r>
            <a:endParaRPr lang="ru-RU" sz="2400" b="1" i="0" dirty="0">
              <a:solidFill>
                <a:srgbClr val="0CB28B"/>
              </a:solidFill>
              <a:effectLst/>
              <a:latin typeface="Exo 2" pitchFamily="2" charset="0"/>
            </a:endParaRPr>
          </a:p>
          <a:p>
            <a:pPr algn="ctr" fontAlgn="ctr"/>
            <a:r>
              <a:rPr lang="ru-RU" sz="1200" b="0" i="0" dirty="0">
                <a:solidFill>
                  <a:srgbClr val="0CB28B"/>
                </a:solidFill>
                <a:effectLst/>
                <a:latin typeface="Exo 2" pitchFamily="2" charset="0"/>
              </a:rPr>
              <a:t>модуль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6801AA7-76F2-CC47-B699-C8F9592BC40F}"/>
              </a:ext>
            </a:extLst>
          </p:cNvPr>
          <p:cNvSpPr/>
          <p:nvPr/>
        </p:nvSpPr>
        <p:spPr>
          <a:xfrm>
            <a:off x="6601968" y="4927937"/>
            <a:ext cx="5209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 fontAlgn="ctr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200" b="0" i="0" dirty="0">
                <a:solidFill>
                  <a:srgbClr val="FFFFFF"/>
                </a:solidFill>
                <a:effectLst/>
                <a:latin typeface="Exo 2" pitchFamily="2" charset="0"/>
              </a:rPr>
              <a:t>Единственный сервер форм-фактора 2</a:t>
            </a:r>
            <a:r>
              <a:rPr lang="en" sz="1200" b="0" i="0" dirty="0">
                <a:solidFill>
                  <a:srgbClr val="FFFFFF"/>
                </a:solidFill>
                <a:effectLst/>
                <a:latin typeface="Exo 2" pitchFamily="2" charset="0"/>
              </a:rPr>
              <a:t>U, </a:t>
            </a:r>
            <a:r>
              <a:rPr lang="ru-RU" sz="1200" b="0" i="0" dirty="0">
                <a:solidFill>
                  <a:srgbClr val="FFFFFF"/>
                </a:solidFill>
                <a:effectLst/>
                <a:latin typeface="Exo 2" pitchFamily="2" charset="0"/>
              </a:rPr>
              <a:t>который оснащен памятью объемом 8 ТБ и поддерживает 12 млн </a:t>
            </a:r>
            <a:r>
              <a:rPr lang="en" sz="1200" b="0" i="0" dirty="0">
                <a:solidFill>
                  <a:srgbClr val="FFFFFF"/>
                </a:solidFill>
                <a:effectLst/>
                <a:latin typeface="Exo 2" pitchFamily="2" charset="0"/>
              </a:rPr>
              <a:t>IOPS</a:t>
            </a:r>
            <a:endParaRPr lang="ru-RU" sz="1200" b="0" i="0" dirty="0">
              <a:solidFill>
                <a:srgbClr val="FFFFFF"/>
              </a:solidFill>
              <a:effectLst/>
              <a:latin typeface="Exo 2" pitchFamily="2" charset="0"/>
            </a:endParaRPr>
          </a:p>
          <a:p>
            <a:pPr marL="171450" indent="-171450" algn="l" fontAlgn="ctr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200" b="0" i="0" dirty="0">
                <a:solidFill>
                  <a:srgbClr val="FFFFFF"/>
                </a:solidFill>
                <a:effectLst/>
                <a:latin typeface="Exo 2" pitchFamily="2" charset="0"/>
              </a:rPr>
              <a:t>Выгодная цена за терабайт, оптимальная </a:t>
            </a:r>
            <a:r>
              <a:rPr lang="en" sz="1200" b="0" i="0" dirty="0">
                <a:solidFill>
                  <a:srgbClr val="FFFFFF"/>
                </a:solidFill>
                <a:effectLst/>
                <a:latin typeface="Exo 2" pitchFamily="2" charset="0"/>
              </a:rPr>
              <a:t>TCO</a:t>
            </a:r>
            <a:endParaRPr lang="ru-RU" sz="1200" b="0" i="0" dirty="0">
              <a:solidFill>
                <a:srgbClr val="FFFFFF"/>
              </a:solidFill>
              <a:effectLst/>
              <a:latin typeface="Exo 2" pitchFamily="2" charset="0"/>
            </a:endParaRPr>
          </a:p>
          <a:p>
            <a:pPr marL="171450" indent="-171450" algn="l" fontAlgn="ctr">
              <a:buClr>
                <a:srgbClr val="0CB28B"/>
              </a:buClr>
              <a:buFont typeface="Wingdings" pitchFamily="2" charset="2"/>
              <a:buChar char="ü"/>
            </a:pPr>
            <a:r>
              <a:rPr lang="ru-RU" sz="1200" b="0" i="0" dirty="0">
                <a:solidFill>
                  <a:srgbClr val="FFFFFF"/>
                </a:solidFill>
                <a:effectLst/>
                <a:latin typeface="Exo 2" pitchFamily="2" charset="0"/>
              </a:rPr>
              <a:t>Значительные преимущества благодаря использованию технологий с открытым исходным кодом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233B946-EE5C-DF4B-9127-AE7496A226B1}"/>
              </a:ext>
            </a:extLst>
          </p:cNvPr>
          <p:cNvSpPr/>
          <p:nvPr/>
        </p:nvSpPr>
        <p:spPr>
          <a:xfrm>
            <a:off x="6623303" y="4212264"/>
            <a:ext cx="5113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/>
            <a:r>
              <a:rPr lang="ru-RU" dirty="0">
                <a:solidFill>
                  <a:srgbClr val="0CB28B"/>
                </a:solidFill>
                <a:latin typeface="Exo 2" pitchFamily="2" charset="0"/>
              </a:rPr>
              <a:t>Архитектура, оптимизированная для обработки рабочих нагрузок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F53702A-41D6-5246-8D71-F0D2FE0DE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7692" y="2063447"/>
            <a:ext cx="762000" cy="762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17A5D7-64F3-CA43-9565-EF119DCB34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46088" y="2215746"/>
            <a:ext cx="692712" cy="69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FFB859-81C7-C047-BA25-A01CED219C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/>
              <a:t>DEPO Computers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2AA94F-9970-6A4E-9525-AC5875A4A7D0}"/>
              </a:ext>
            </a:extLst>
          </p:cNvPr>
          <p:cNvSpPr txBox="1"/>
          <p:nvPr/>
        </p:nvSpPr>
        <p:spPr>
          <a:xfrm>
            <a:off x="3048000" y="23622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Компания проектирует и разрабатывает уникальные решения под индивидуальные требования российских заказчиков. Сеть из более чем 200 </a:t>
            </a:r>
            <a:r>
              <a:rPr lang="ru-RU" sz="1400" dirty="0" err="1">
                <a:solidFill>
                  <a:schemeClr val="bg1"/>
                </a:solidFill>
                <a:effectLst/>
                <a:latin typeface="Exo 2" pitchFamily="2" charset="0"/>
              </a:rPr>
              <a:t>интеграционно</a:t>
            </a:r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-сервисных центров оказывает услуги по внедрению, пуско-наладке и сервисному обслуживанию решений DEPO на всей территории РФ.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58BC9D-4AAC-DE49-8FCF-8CE63217175A}"/>
              </a:ext>
            </a:extLst>
          </p:cNvPr>
          <p:cNvSpPr txBox="1"/>
          <p:nvPr/>
        </p:nvSpPr>
        <p:spPr>
          <a:xfrm>
            <a:off x="3048000" y="3353596"/>
            <a:ext cx="8077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algn="l" fontAlgn="base">
              <a:buClr>
                <a:srgbClr val="0CB28B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Масштабное промышленное производство компьютерной техники на собственном заводе — 11 конвейерных линий, более 25 тыс. серверных и 320 тыс. компьютерных систем в год</a:t>
            </a:r>
          </a:p>
          <a:p>
            <a:pPr marL="171450" lvl="1" indent="-171450" algn="l" fontAlgn="base">
              <a:buClr>
                <a:srgbClr val="0CB28B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Собственный научно-исследовательский центр</a:t>
            </a:r>
          </a:p>
          <a:p>
            <a:pPr marL="171450" lvl="1" indent="-171450" algn="l" fontAlgn="base">
              <a:buClr>
                <a:srgbClr val="0CB28B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Разработка уникальных решений под потребности заказчика</a:t>
            </a:r>
          </a:p>
          <a:p>
            <a:pPr marL="171450" lvl="1" indent="-171450" algn="l" fontAlgn="base">
              <a:buClr>
                <a:srgbClr val="0CB28B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Лицензии ФСТЭК и Минкомсвязи России</a:t>
            </a:r>
          </a:p>
          <a:p>
            <a:pPr marL="171450" lvl="1" indent="-171450" algn="l" fontAlgn="base">
              <a:buClr>
                <a:srgbClr val="0CB28B"/>
              </a:buClr>
              <a:buFont typeface="Wingdings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effectLst/>
                <a:latin typeface="Exo 2" pitchFamily="2" charset="0"/>
              </a:rPr>
              <a:t>Сеть из 200 сервисных центров по всей территории России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5C698A-2C2B-2C45-4E89-9410144EA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2347332"/>
            <a:ext cx="1635612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97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4118</TotalTime>
  <Words>2608</Words>
  <Application>Microsoft Office PowerPoint</Application>
  <PresentationFormat>Широкоэкранный</PresentationFormat>
  <Paragraphs>460</Paragraphs>
  <Slides>36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Calibri</vt:lpstr>
      <vt:lpstr>Courier New</vt:lpstr>
      <vt:lpstr>Exo 2</vt:lpstr>
      <vt:lpstr>Exo 2 Extra</vt:lpstr>
      <vt:lpstr>Exo 2 Light</vt:lpstr>
      <vt:lpstr>Exo2-Medium</vt:lpstr>
      <vt:lpstr>Wingdings</vt:lpstr>
      <vt:lpstr>Office Theme</vt:lpstr>
      <vt:lpstr>Презентация PowerPoint</vt:lpstr>
      <vt:lpstr>10,9</vt:lpstr>
      <vt:lpstr>Презентация PowerPoint</vt:lpstr>
      <vt:lpstr>Содержание</vt:lpstr>
      <vt:lpstr>Импортозамещение</vt:lpstr>
      <vt:lpstr>Производители МИНПРОМТОРГ РФ:</vt:lpstr>
      <vt:lpstr>YADRO</vt:lpstr>
      <vt:lpstr>Серверы</vt:lpstr>
      <vt:lpstr>DEPO Computers</vt:lpstr>
      <vt:lpstr>Серверы</vt:lpstr>
      <vt:lpstr>Аквариус</vt:lpstr>
      <vt:lpstr>Модельный ряд российских серверов</vt:lpstr>
      <vt:lpstr>ICL Техно</vt:lpstr>
      <vt:lpstr>Серверные решения</vt:lpstr>
      <vt:lpstr>UTINET</vt:lpstr>
      <vt:lpstr>Оборудование и ПО</vt:lpstr>
      <vt:lpstr>АЭРОДИСК</vt:lpstr>
      <vt:lpstr>Решений в области хранения данных и виртуализации</vt:lpstr>
      <vt:lpstr>Импортозамещение</vt:lpstr>
      <vt:lpstr>Сравнительная таблица персональных систем и печатной техники </vt:lpstr>
      <vt:lpstr>iRU</vt:lpstr>
      <vt:lpstr>Что может предложить iRU</vt:lpstr>
      <vt:lpstr>Аквариус</vt:lpstr>
      <vt:lpstr>Персональные решения Aquarius</vt:lpstr>
      <vt:lpstr>ICL Техно</vt:lpstr>
      <vt:lpstr>Выпускаемая продукция</vt:lpstr>
      <vt:lpstr>Импортозамещение</vt:lpstr>
      <vt:lpstr>Элтекс</vt:lpstr>
      <vt:lpstr>Отечественные разработка и производство</vt:lpstr>
      <vt:lpstr>Построение защищенной сетевой инфраструктуры</vt:lpstr>
      <vt:lpstr>Построение защищенной филиальной сети</vt:lpstr>
      <vt:lpstr>АО Научно-производственное предприятие «Полигон» </vt:lpstr>
      <vt:lpstr>Сетевые решения</vt:lpstr>
      <vt:lpstr>Сетевые решения</vt:lpstr>
      <vt:lpstr>IP-телефон VP-15 (P)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Tarantina Viktoriya</dc:creator>
  <cp:lastModifiedBy>Vishnevskaya Valeriya</cp:lastModifiedBy>
  <cp:revision>21</cp:revision>
  <dcterms:created xsi:type="dcterms:W3CDTF">2022-03-30T19:46:41Z</dcterms:created>
  <dcterms:modified xsi:type="dcterms:W3CDTF">2022-05-23T11:48:08Z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2022-01-27T00:00:00Z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2022-03-30T00:00:00Z</vt:filetime>
  </property>
</Properties>
</file>